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1e57d5b1aa4844" /><Relationship Type="http://schemas.openxmlformats.org/officeDocument/2006/relationships/extended-properties" Target="/docProps/app.xml" Id="R3dd9b0d4284a4c41" /><Relationship Type="http://schemas.openxmlformats.org/officeDocument/2006/relationships/officeDocument" Target="/ppt/presentation.xml" Id="R62aca831ee414573" /></Relationships>
</file>

<file path=ppt/presentation.xml><?xml version="1.0" encoding="utf-8"?>
<p:presentation xmlns:p="http://schemas.openxmlformats.org/presentationml/2006/main">
  <p:sldMasterIdLst>
    <p:sldMasterId xmlns:r="http://schemas.openxmlformats.org/officeDocument/2006/relationships" id="2147483648" r:id="R22a7b453c36349e0"/>
  </p:sldMasterIdLst>
  <p:notesMasterIdLst>
    <p:notesMasterId xmlns:r="http://schemas.openxmlformats.org/officeDocument/2006/relationships" r:id="Re143c04c11654d78"/>
  </p:notesMasterIdLst>
  <p:sldIdLst>
    <p:sldId xmlns:r="http://schemas.openxmlformats.org/officeDocument/2006/relationships" id="256" r:id="Ra5e6161fc04c4bc9"/>
    <p:sldId xmlns:r="http://schemas.openxmlformats.org/officeDocument/2006/relationships" id="257" r:id="R0615dca46b1546b7"/>
    <p:sldId xmlns:r="http://schemas.openxmlformats.org/officeDocument/2006/relationships" id="258" r:id="Rd5ac32be40804e04"/>
    <p:sldId xmlns:r="http://schemas.openxmlformats.org/officeDocument/2006/relationships" id="259" r:id="R09baab2e8fb34a89"/>
    <p:sldId xmlns:r="http://schemas.openxmlformats.org/officeDocument/2006/relationships" id="260" r:id="R441ef98a560c4bd1"/>
    <p:sldId xmlns:r="http://schemas.openxmlformats.org/officeDocument/2006/relationships" id="261" r:id="Rd88d34aa52664972"/>
    <p:sldId xmlns:r="http://schemas.openxmlformats.org/officeDocument/2006/relationships" id="262" r:id="Rdc9f788aafe04d6b"/>
    <p:sldId xmlns:r="http://schemas.openxmlformats.org/officeDocument/2006/relationships" id="263" r:id="Rb7fc995dcc7940b9"/>
    <p:sldId xmlns:r="http://schemas.openxmlformats.org/officeDocument/2006/relationships" id="264" r:id="Ref84edb525094acb"/>
    <p:sldId xmlns:r="http://schemas.openxmlformats.org/officeDocument/2006/relationships" id="265" r:id="R4d54b09b380c4d05"/>
    <p:sldId xmlns:r="http://schemas.openxmlformats.org/officeDocument/2006/relationships" id="266" r:id="Ra4d85318380a4c02"/>
    <p:sldId xmlns:r="http://schemas.openxmlformats.org/officeDocument/2006/relationships" id="267" r:id="Rdf2be08c28b545dc"/>
    <p:sldId xmlns:r="http://schemas.openxmlformats.org/officeDocument/2006/relationships" id="268" r:id="Rf99c712c3568412e"/>
    <p:sldId xmlns:r="http://schemas.openxmlformats.org/officeDocument/2006/relationships" id="269" r:id="Rd5d42c3665a7417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a60d32cae9548ff" /><Relationship Type="http://schemas.openxmlformats.org/officeDocument/2006/relationships/slideMaster" Target="/ppt/slideMasters/slideMaster1.xml" Id="R22a7b453c36349e0" /><Relationship Type="http://schemas.openxmlformats.org/officeDocument/2006/relationships/notesMaster" Target="/ppt/notesMasters/notesMaster1.xml" Id="Re143c04c11654d78" /><Relationship Type="http://schemas.openxmlformats.org/officeDocument/2006/relationships/presProps" Target="/ppt/presProps.xml" Id="R3ba5f49902564ee7" /><Relationship Type="http://schemas.openxmlformats.org/officeDocument/2006/relationships/tableStyles" Target="/ppt/tableStyles.xml" Id="R3c42a1dbc9154d20" /><Relationship Type="http://schemas.openxmlformats.org/officeDocument/2006/relationships/slide" Target="/ppt/slides/slide1.xml" Id="Ra5e6161fc04c4bc9" /><Relationship Type="http://schemas.openxmlformats.org/officeDocument/2006/relationships/slide" Target="/ppt/slides/slide2.xml" Id="R0615dca46b1546b7" /><Relationship Type="http://schemas.openxmlformats.org/officeDocument/2006/relationships/slide" Target="/ppt/slides/slide3.xml" Id="Rd5ac32be40804e04" /><Relationship Type="http://schemas.openxmlformats.org/officeDocument/2006/relationships/slide" Target="/ppt/slides/slide4.xml" Id="R09baab2e8fb34a89" /><Relationship Type="http://schemas.openxmlformats.org/officeDocument/2006/relationships/slide" Target="/ppt/slides/slide5.xml" Id="R441ef98a560c4bd1" /><Relationship Type="http://schemas.openxmlformats.org/officeDocument/2006/relationships/slide" Target="/ppt/slides/slide6.xml" Id="Rd88d34aa52664972" /><Relationship Type="http://schemas.openxmlformats.org/officeDocument/2006/relationships/slide" Target="/ppt/slides/slide7.xml" Id="Rdc9f788aafe04d6b" /><Relationship Type="http://schemas.openxmlformats.org/officeDocument/2006/relationships/slide" Target="/ppt/slides/slide8.xml" Id="Rb7fc995dcc7940b9" /><Relationship Type="http://schemas.openxmlformats.org/officeDocument/2006/relationships/slide" Target="/ppt/slides/slide9.xml" Id="Ref84edb525094acb" /><Relationship Type="http://schemas.openxmlformats.org/officeDocument/2006/relationships/slide" Target="/ppt/slides/slide10.xml" Id="R4d54b09b380c4d05" /><Relationship Type="http://schemas.openxmlformats.org/officeDocument/2006/relationships/slide" Target="/ppt/slides/slide11.xml" Id="Ra4d85318380a4c02" /><Relationship Type="http://schemas.openxmlformats.org/officeDocument/2006/relationships/slide" Target="/ppt/slides/slide12.xml" Id="Rdf2be08c28b545dc" /><Relationship Type="http://schemas.openxmlformats.org/officeDocument/2006/relationships/slide" Target="/ppt/slides/slide13.xml" Id="Rf99c712c3568412e" /><Relationship Type="http://schemas.openxmlformats.org/officeDocument/2006/relationships/slide" Target="/ppt/slides/slide14.xml" Id="Rd5d42c3665a741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2102093e3d432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1036f0ed2b40f3" /><Relationship Type="http://schemas.openxmlformats.org/officeDocument/2006/relationships/notesMaster" Target="/ppt/notesMasters/notesMaster1.xml" Id="Rf0caacd25cf748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d9463c00bd4ece" /><Relationship Type="http://schemas.openxmlformats.org/officeDocument/2006/relationships/notesMaster" Target="/ppt/notesMasters/notesMaster1.xml" Id="Rcfa2dfdb46b746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574a8959010144cc" /><Relationship Type="http://schemas.openxmlformats.org/officeDocument/2006/relationships/notesMaster" Target="/ppt/notesMasters/notesMaster1.xml" Id="Rca18dfd959b541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8433649222491c" /><Relationship Type="http://schemas.openxmlformats.org/officeDocument/2006/relationships/notesMaster" Target="/ppt/notesMasters/notesMaster1.xml" Id="R95370a06d2e440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c2a31cc57f4fef" /><Relationship Type="http://schemas.openxmlformats.org/officeDocument/2006/relationships/notesMaster" Target="/ppt/notesMasters/notesMaster1.xml" Id="Rb62a8a1ff26846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f2202c31884b38" /><Relationship Type="http://schemas.openxmlformats.org/officeDocument/2006/relationships/notesMaster" Target="/ppt/notesMasters/notesMaster1.xml" Id="R32a2fddacd6644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dc6fd780eb4590" /><Relationship Type="http://schemas.openxmlformats.org/officeDocument/2006/relationships/notesMaster" Target="/ppt/notesMasters/notesMaster1.xml" Id="Re0d651fb9e4e49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e8c2ac48bb448e" /><Relationship Type="http://schemas.openxmlformats.org/officeDocument/2006/relationships/notesMaster" Target="/ppt/notesMasters/notesMaster1.xml" Id="Rf0d6d9c948c946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e910dd7dad2d405d" /><Relationship Type="http://schemas.openxmlformats.org/officeDocument/2006/relationships/notesMaster" Target="/ppt/notesMasters/notesMaster1.xml" Id="R33d8f2c813f5484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743809efc4f4a6f" /><Relationship Type="http://schemas.openxmlformats.org/officeDocument/2006/relationships/notesMaster" Target="/ppt/notesMasters/notesMaster1.xml" Id="Ra0ad017393ec49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1f65bfeb2244cc" /><Relationship Type="http://schemas.openxmlformats.org/officeDocument/2006/relationships/notesMaster" Target="/ppt/notesMasters/notesMaster1.xml" Id="Rb960e88d9b91437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116602c02c4ae4" /><Relationship Type="http://schemas.openxmlformats.org/officeDocument/2006/relationships/notesMaster" Target="/ppt/notesMasters/notesMaster1.xml" Id="R5d7828a8cefc49b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3ed54458cf14972" /><Relationship Type="http://schemas.openxmlformats.org/officeDocument/2006/relationships/notesMaster" Target="/ppt/notesMasters/notesMaster1.xml" Id="R89a850b37f2e492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b8246574024c51" /><Relationship Type="http://schemas.openxmlformats.org/officeDocument/2006/relationships/notesMaster" Target="/ppt/notesMasters/notesMaster1.xml" Id="R1ddcaf6cff3d44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outcome: CHF 1.5M funds an 18-month, gated productization program. The hero is a concept visualization and must not be presented as a photograph of the existing prototype.</a:t>
            </a:r>
          </a:p>
          <a:p xmlns:a="http://schemas.openxmlformats.org/drawingml/2006/main">
            <a:r>
              <a:t/>
            </a:r>
          </a:p>
          <a:p xmlns:a="http://schemas.openxmlformats.org/drawingml/2006/main">
            <a:r>
              <a:t>[Sources]</a:t>
            </a:r>
          </a:p>
          <a:p xmlns:a="http://schemas.openxmlformats.org/drawingml/2006/main">
            <a:r>
              <a:t>- OpenAI-generated concept visual created for this deck, 25 August 2026.</a:t>
            </a:r>
          </a:p>
          <a:p xmlns:a="http://schemas.openxmlformats.org/drawingml/2006/main">
            <a:r>
              <a:t>- Internal NextSynapse planning assumptions supplied by the founder.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 explicit that the reported prototype performance is not yet independent evidence. The value creation is the conversion of an experiment into a controlled, reproducible product asset.</a:t>
            </a:r>
          </a:p>
          <a:p xmlns:a="http://schemas.openxmlformats.org/drawingml/2006/main">
            <a:r>
              <a:t/>
            </a:r>
          </a:p>
          <a:p xmlns:a="http://schemas.openxmlformats.org/drawingml/2006/main">
            <a:r>
              <a:t>[Sources]</a:t>
            </a:r>
          </a:p>
          <a:p xmlns:a="http://schemas.openxmlformats.org/drawingml/2006/main">
            <a:r>
              <a:t>- Founder-provided prototype performance claim; independent validation is a planned milestone.</a:t>
            </a:r>
          </a:p>
          <a:p xmlns:a="http://schemas.openxmlformats.org/drawingml/2006/main">
            <a:r>
              <a:t>- Internal NextSynapse productization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system boundary. The safety supervisor is intentionally independent from the learned intent model. V1.0 is focused on shared control and 1–2 wheelchair platforms; broad autonomy and wide OEM coverage are later expansion paths.</a:t>
            </a:r>
          </a:p>
          <a:p xmlns:a="http://schemas.openxmlformats.org/drawingml/2006/main">
            <a:r>
              <a:t/>
            </a:r>
          </a:p>
          <a:p xmlns:a="http://schemas.openxmlformats.org/drawingml/2006/main">
            <a:r>
              <a:t>[Sources]</a:t>
            </a:r>
          </a:p>
          <a:p xmlns:a="http://schemas.openxmlformats.org/drawingml/2006/main">
            <a:r>
              <a:t>- Internal NextSynapse target architecture; subject to formal hazard analysis and platform agreements.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Stress that this is not a sequential software project. Regulatory, user and manufacturing evidence must be generated while the product is designed, otherwise rework will consume the schedule.</a:t>
            </a:r>
          </a:p>
          <a:p xmlns:a="http://schemas.openxmlformats.org/drawingml/2006/main">
            <a:r>
              <a:t/>
            </a:r>
          </a:p>
          <a:p xmlns:a="http://schemas.openxmlformats.org/drawingml/2006/main">
            <a:r>
              <a:t>[Sources]</a:t>
            </a:r>
          </a:p>
          <a:p xmlns:a="http://schemas.openxmlformats.org/drawingml/2006/main">
            <a:r>
              <a:t>- Internal NextSynapse workstream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 phases compress the work into 18 months without removing gates. Capital and scope should only advance after each exit criterion is met. The phase allocations sum to CHF 1.5M.</a:t>
            </a:r>
          </a:p>
          <a:p xmlns:a="http://schemas.openxmlformats.org/drawingml/2006/main">
            <a:r>
              <a:t/>
            </a:r>
          </a:p>
          <a:p xmlns:a="http://schemas.openxmlformats.org/drawingml/2006/main">
            <a:r>
              <a:t>[Sources]</a:t>
            </a:r>
          </a:p>
          <a:p xmlns:a="http://schemas.openxmlformats.org/drawingml/2006/main">
            <a:r>
              <a:t>- Internal NextSynapse roadmap and budget allocation.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highest-leverage phase. Formal intended use and system boundary determine the regulatory route, evidence burden and standards. Partner letters of intent are targets, not current commitments.</a:t>
            </a:r>
          </a:p>
          <a:p xmlns:a="http://schemas.openxmlformats.org/drawingml/2006/main">
            <a:r>
              <a:t/>
            </a:r>
          </a:p>
          <a:p xmlns:a="http://schemas.openxmlformats.org/drawingml/2006/main">
            <a:r>
              <a:t>[Sources]</a:t>
            </a:r>
          </a:p>
          <a:p xmlns:a="http://schemas.openxmlformats.org/drawingml/2006/main">
            <a:r>
              <a:t>- European Commission medical device regulations overview: https://health.ec.europa.eu/medical-devices-new-regulations_en</a:t>
            </a:r>
          </a:p>
          <a:p xmlns:a="http://schemas.openxmlformats.org/drawingml/2006/main">
            <a:r>
              <a:t>- Swissmedic medical device regulation: https://www.swissmedic.ch/swissmedic/en/home/medical-devices/regulation-of-medical-devices.html</a:t>
            </a:r>
          </a:p>
          <a:p xmlns:a="http://schemas.openxmlformats.org/drawingml/2006/main">
            <a:r>
              <a:t>- Internal NextSynapse phase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proposed exit targets, not current results. The performance target must be measured using a locked protocol that specifies commands, users, sessions, signal quality and failure handling.</a:t>
            </a:r>
          </a:p>
          <a:p xmlns:a="http://schemas.openxmlformats.org/drawingml/2006/main">
            <a:r>
              <a:t/>
            </a:r>
          </a:p>
          <a:p xmlns:a="http://schemas.openxmlformats.org/drawingml/2006/main">
            <a:r>
              <a:t>[Sources]</a:t>
            </a:r>
          </a:p>
          <a:p xmlns:a="http://schemas.openxmlformats.org/drawingml/2006/main">
            <a:r>
              <a:t>- Internal NextSynapse phase targets; independent validation required.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 size and study design are planning targets and depend on ethics/regulatory requirements, site capacity and formal classification. The priority is repeatability and safety evidence, not a marketing demo.</a:t>
            </a:r>
          </a:p>
          <a:p xmlns:a="http://schemas.openxmlformats.org/drawingml/2006/main">
            <a:r>
              <a:t/>
            </a:r>
          </a:p>
          <a:p xmlns:a="http://schemas.openxmlformats.org/drawingml/2006/main">
            <a:r>
              <a:t>[Sources]</a:t>
            </a:r>
          </a:p>
          <a:p xmlns:a="http://schemas.openxmlformats.org/drawingml/2006/main">
            <a:r>
              <a:t>- Swissmedic clinical investigations overview: https://www.swissmedic.ch/clinical-investigations-en</a:t>
            </a:r>
          </a:p>
          <a:p xmlns:a="http://schemas.openxmlformats.org/drawingml/2006/main">
            <a:r>
              <a:t>- Internal NextSynapse pilot and verification targets.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Define final product precisely: a controlled v1.0 design baseline, pilot units, manufacturing package and evidence package. High-volume manufacturing and broad rollout are deliberately excluded from this round.</a:t>
            </a:r>
          </a:p>
          <a:p xmlns:a="http://schemas.openxmlformats.org/drawingml/2006/main">
            <a:r>
              <a:t/>
            </a:r>
          </a:p>
          <a:p xmlns:a="http://schemas.openxmlformats.org/drawingml/2006/main">
            <a:r>
              <a:t>[Sources]</a:t>
            </a:r>
          </a:p>
          <a:p xmlns:a="http://schemas.openxmlformats.org/drawingml/2006/main">
            <a:r>
              <a:t>- Internal NextSynapse final-product definition and phase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budget is a planning model, not a supplier quote. Seventy-four percent combines core product/software, hardware and quality/regulatory/V&amp;V. The phase plan and category plan both sum to CHF 1.5M.</a:t>
            </a:r>
          </a:p>
          <a:p xmlns:a="http://schemas.openxmlformats.org/drawingml/2006/main">
            <a:r>
              <a:t/>
            </a:r>
          </a:p>
          <a:p xmlns:a="http://schemas.openxmlformats.org/drawingml/2006/main">
            <a:r>
              <a:t>[Sources]</a:t>
            </a:r>
          </a:p>
          <a:p xmlns:a="http://schemas.openxmlformats.org/drawingml/2006/main">
            <a:r>
              <a:t>- Internal NextSynapse budget model prepared for this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staffing model assumes a distributed, blended-cost core team and targeted specialist contracts. Exact hires and compensation should be validated before fundraising commitments are made.</a:t>
            </a:r>
          </a:p>
          <a:p xmlns:a="http://schemas.openxmlformats.org/drawingml/2006/main">
            <a:r>
              <a:t/>
            </a:r>
          </a:p>
          <a:p xmlns:a="http://schemas.openxmlformats.org/drawingml/2006/main">
            <a:r>
              <a:t>[Sources]</a:t>
            </a:r>
          </a:p>
          <a:p xmlns:a="http://schemas.openxmlformats.org/drawingml/2006/main">
            <a:r>
              <a:t>- Internal NextSynapse staffing and operating-model assumptions.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state a device class before intended use and system boundaries are formally assessed. Swissmedic explains that market access requires the applicable conformity assessment, and CE marking is recognized in Switzerland subject to Swiss requirements. As of 1 July 2026, swissdamed device registration requirements apply, with transitional provisions described by Swissmedic. Confirm the latest obligations with a regulatory specialist before execution.</a:t>
            </a:r>
          </a:p>
          <a:p xmlns:a="http://schemas.openxmlformats.org/drawingml/2006/main">
            <a:r>
              <a:t/>
            </a:r>
          </a:p>
          <a:p xmlns:a="http://schemas.openxmlformats.org/drawingml/2006/main">
            <a:r>
              <a:t>[Sources]</a:t>
            </a:r>
          </a:p>
          <a:p xmlns:a="http://schemas.openxmlformats.org/drawingml/2006/main">
            <a:r>
              <a:t>- European Commission — Medical Devices: New regulations: https://health.ec.europa.eu/medical-devices-new-regulations_en</a:t>
            </a:r>
          </a:p>
          <a:p xmlns:a="http://schemas.openxmlformats.org/drawingml/2006/main">
            <a:r>
              <a:t>- European Commission — MDCG 2019-11 rev.1 software qualification/classification: https://health.ec.europa.eu/latest-updates/update-mdcg-2019-11-rev1-qualification-and-classification-software-regulation-eu-2017745-and-2025-06-17_en</a:t>
            </a:r>
          </a:p>
          <a:p xmlns:a="http://schemas.openxmlformats.org/drawingml/2006/main">
            <a:r>
              <a:t>- Swissmedic — Regulation of medical devices: https://www.swissmedic.ch/swissmedic/en/home/medical-devices/regulation-of-medical-devices.html</a:t>
            </a:r>
          </a:p>
          <a:p xmlns:a="http://schemas.openxmlformats.org/drawingml/2006/main">
            <a:r>
              <a:t>- Swissmedic — Market access: https://www.swissmedic.ch/swissmedic/en/home/medical-devices/market-access.html</a:t>
            </a:r>
          </a:p>
          <a:p xmlns:a="http://schemas.openxmlformats.org/drawingml/2006/main">
            <a:r>
              <a:t>- Swissmedic — Device registration: https://www.swissmedic.ch/swissmedic/en/home/medical-devices/medizinprodukte-datenbank/produktregistrierung.html</a:t>
            </a:r>
          </a:p>
          <a:p xmlns:a="http://schemas.openxmlformats.org/drawingml/2006/main">
            <a:r>
              <a:t>- ISO 13485:2016: https://www.iso.org/standard/59752.html</a:t>
            </a:r>
          </a:p>
          <a:p xmlns:a="http://schemas.openxmlformats.org/drawingml/2006/main">
            <a:r>
              <a:t>- ISO 14971:2019: https://www.iso.org/standard/72704.html</a:t>
            </a:r>
          </a:p>
          <a:p xmlns:a="http://schemas.openxmlformats.org/drawingml/2006/main">
            <a:r>
              <a:t>- ISO 7176-14:2022: https://www.iso.org/standard/72408.html</a:t>
            </a:r>
          </a:p>
          <a:p xmlns:a="http://schemas.openxmlformats.org/drawingml/2006/main">
            <a:r>
              <a:t>- ISO 7176-21:2025: https://www.iso.org/standard/82763.html</a:t>
            </a:r>
          </a:p>
          <a:p xmlns:a="http://schemas.openxmlformats.org/drawingml/2006/main">
            <a:r>
              <a:t>- IEC 62304:2006+A1:2015: https://webstore.iec.ch/en/publication/22794</a:t>
            </a:r>
          </a:p>
          <a:p xmlns:a="http://schemas.openxmlformats.org/drawingml/2006/main">
            <a:r>
              <a:t>- IEC 62366-1:2015+A1:2020: https://webstore.iec.ch/en/publication/67220</a:t>
            </a:r>
          </a:p>
          <a:p xmlns:a="http://schemas.openxmlformats.org/drawingml/2006/main">
            <a:r>
              <a:t>- IEC 81001-5-1:2021: https://webstore.iec.ch/en/publication/63293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five program-level risks most likely to destroy schedule or product credibility. Each risk has a design response and an evidence gate; the register should be reviewed monthly and at every phase gate.</a:t>
            </a:r>
          </a:p>
          <a:p xmlns:a="http://schemas.openxmlformats.org/drawingml/2006/main">
            <a:r>
              <a:t/>
            </a:r>
          </a:p>
          <a:p xmlns:a="http://schemas.openxmlformats.org/drawingml/2006/main">
            <a:r>
              <a:t>[Sources]</a:t>
            </a:r>
          </a:p>
          <a:p xmlns:a="http://schemas.openxmlformats.org/drawingml/2006/main">
            <a:r>
              <a:t>- ISO 14971:2019 risk-management framework: https://www.iso.org/standard/72704.html</a:t>
            </a:r>
          </a:p>
          <a:p xmlns:a="http://schemas.openxmlformats.org/drawingml/2006/main">
            <a:r>
              <a:t>- Internal NextSynapse program risk analysis.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decision and the precise month-18 asset. Do not imply that high-volume manufacturing or unrestricted market access is included; those depend on the selected conformity path and the next scale-up phase.</a:t>
            </a:r>
          </a:p>
          <a:p xmlns:a="http://schemas.openxmlformats.org/drawingml/2006/main">
            <a:r>
              <a:t/>
            </a:r>
          </a:p>
          <a:p xmlns:a="http://schemas.openxmlformats.org/drawingml/2006/main">
            <a:r>
              <a:t>[Sources]</a:t>
            </a:r>
          </a:p>
          <a:p xmlns:a="http://schemas.openxmlformats.org/drawingml/2006/main">
            <a:r>
              <a:t>- Internal NextSynapse productization plan and funding 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a51fadd0744f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ad24537fde47c0" /><Relationship Type="http://schemas.openxmlformats.org/officeDocument/2006/relationships/slideLayout" Target="/ppt/slideLayouts/slideLayout1.xml" Id="Rc84654602c9443d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4654602c9443d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27be885b33949bc" /><Relationship Type="http://schemas.openxmlformats.org/officeDocument/2006/relationships/image" Target="/ppt/media/image.png" Id="R40f4f4ff2c0b4c24" /><Relationship Type="http://schemas.openxmlformats.org/officeDocument/2006/relationships/notesSlide" Target="/ppt/notesSlides/notesSlide1.xml" Id="R589aa34724334a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fd4807afdf54d0c" /><Relationship Type="http://schemas.openxmlformats.org/officeDocument/2006/relationships/notesSlide" Target="/ppt/notesSlides/notesSlide2.xml" Id="Rae380aa789364e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257d2f58c0d48bc" /><Relationship Type="http://schemas.openxmlformats.org/officeDocument/2006/relationships/notesSlide" Target="/ppt/notesSlides/notesSlide3.xml" Id="Rcde5ca222151400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c053fe80b324b28" /><Relationship Type="http://schemas.openxmlformats.org/officeDocument/2006/relationships/notesSlide" Target="/ppt/notesSlides/notesSlide4.xml" Id="R729409a31e01402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9a6aecd10674840" /><Relationship Type="http://schemas.openxmlformats.org/officeDocument/2006/relationships/notesSlide" Target="/ppt/notesSlides/notesSlide5.xml" Id="R2e33df44f8c94b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cf91a45634948fa" /><Relationship Type="http://schemas.openxmlformats.org/officeDocument/2006/relationships/notesSlide" Target="/ppt/notesSlides/notesSlide6.xml" Id="R705c3e65d37f4a0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357de74f02f453b" /><Relationship Type="http://schemas.openxmlformats.org/officeDocument/2006/relationships/notesSlide" Target="/ppt/notesSlides/notesSlide7.xml" Id="Rf93da93b29034f3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4a5ff59e2724d66" /><Relationship Type="http://schemas.openxmlformats.org/officeDocument/2006/relationships/notesSlide" Target="/ppt/notesSlides/notesSlide8.xml" Id="R11219684e4fc49c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2df98b05c4844ff" /><Relationship Type="http://schemas.openxmlformats.org/officeDocument/2006/relationships/notesSlide" Target="/ppt/notesSlides/notesSlide9.xml" Id="Rda4dd70bfde9491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630877a16ee4c12" /><Relationship Type="http://schemas.openxmlformats.org/officeDocument/2006/relationships/chart" Target="/ppt/slides/charts/chart1.xml" Id="Red5e1d283c47416b" /><Relationship Type="http://schemas.openxmlformats.org/officeDocument/2006/relationships/notesSlide" Target="/ppt/notesSlides/notesSlide10.xml" Id="R2f132948ec2d48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69639c2991e468d" /><Relationship Type="http://schemas.openxmlformats.org/officeDocument/2006/relationships/notesSlide" Target="/ppt/notesSlides/notesSlide11.xml" Id="Rd69969187e2d41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e64481886214903" /><Relationship Type="http://schemas.openxmlformats.org/officeDocument/2006/relationships/notesSlide" Target="/ppt/notesSlides/notesSlide12.xml" Id="R551bceb2bd1b4b5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dd58735ec1642a0" /><Relationship Type="http://schemas.openxmlformats.org/officeDocument/2006/relationships/notesSlide" Target="/ppt/notesSlides/notesSlide13.xml" Id="R23fc56d351824f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510dea446144b92" /><Relationship Type="http://schemas.openxmlformats.org/officeDocument/2006/relationships/notesSlide" Target="/ppt/notesSlides/notesSlide14.xml" Id="R223c6e8ae5a149d0" /></Relationships>
</file>

<file path=ppt/slides/charts/chart1.xml><?xml version="1.0" encoding="utf-8"?>
<c:chartSpace xmlns:c="http://schemas.openxmlformats.org/drawingml/2006/chart">
  <c:lang val="en-US"/>
  <c:chart>
    <c:plotArea>
      <c:barChart>
        <c:barDir val="bar"/>
        <c:grouping val="clustered"/>
        <c:varyColors val="1"/>
        <c:ser>
          <c:idx val="0"/>
          <c:order val="0"/>
          <c:tx>
            <c:v>CHF k</c:v>
          </c:tx>
          <c:spPr>
            <a:solidFill xmlns:a="http://schemas.openxmlformats.org/drawingml/2006/main">
              <a:srgbClr val="3D8DFF"/>
            </a:solidFill>
          </c:spPr>
          <c:dPt>
            <c:idx val="0"/>
            <c:invertIfNegative val="0"/>
            <c:spPr>
              <a:solidFill xmlns:a="http://schemas.openxmlformats.org/drawingml/2006/main">
                <a:srgbClr val="1257C7"/>
              </a:solidFill>
            </c:spPr>
          </c:dPt>
          <c:dPt>
            <c:idx val="1"/>
            <c:invertIfNegative val="0"/>
            <c:spPr>
              <a:solidFill xmlns:a="http://schemas.openxmlformats.org/drawingml/2006/main">
                <a:srgbClr val="3D8DFF"/>
              </a:solidFill>
            </c:spPr>
          </c:dPt>
          <c:dPt>
            <c:idx val="2"/>
            <c:invertIfNegative val="0"/>
            <c:spPr>
              <a:solidFill xmlns:a="http://schemas.openxmlformats.org/drawingml/2006/main">
                <a:srgbClr val="6DCBF4"/>
              </a:solidFill>
            </c:spPr>
          </c:dPt>
          <c:dPt>
            <c:idx val="3"/>
            <c:invertIfNegative val="0"/>
            <c:spPr>
              <a:solidFill xmlns:a="http://schemas.openxmlformats.org/drawingml/2006/main">
                <a:srgbClr val="9EDDF7"/>
              </a:solidFill>
            </c:spPr>
          </c:dPt>
          <c:dPt>
            <c:idx val="4"/>
            <c:invertIfNegative val="0"/>
            <c:spPr>
              <a:solidFill xmlns:a="http://schemas.openxmlformats.org/drawingml/2006/main">
                <a:srgbClr val="BFE9FA"/>
              </a:solidFill>
            </c:spPr>
          </c:dPt>
          <c:dPt>
            <c:idx val="5"/>
            <c:invertIfNegative val="0"/>
            <c:spPr>
              <a:solidFill xmlns:a="http://schemas.openxmlformats.org/drawingml/2006/main">
                <a:srgbClr val="D5F0FB"/>
              </a:solidFill>
            </c:spPr>
          </c:dPt>
          <c:dPt>
            <c:idx val="6"/>
            <c:invertIfNegative val="0"/>
            <c:spPr>
              <a:solidFill xmlns:a="http://schemas.openxmlformats.org/drawingml/2006/main">
                <a:srgbClr val="DDE2E7"/>
              </a:solidFill>
            </c:spPr>
          </c:dPt>
          <c:cat>
            <c:strLit>
              <c:ptCount val="7"/>
              <c:pt idx="0">
                <c:v>Core product &amp; software</c:v>
              </c:pt>
              <c:pt idx="1">
                <c:v>Quality / regulatory / V&amp;V</c:v>
              </c:pt>
              <c:pt idx="2">
                <c:v>Hardware + pilot units</c:v>
              </c:pt>
              <c:pt idx="3">
                <c:v>User studies &amp; pilots</c:v>
              </c:pt>
              <c:pt idx="4">
                <c:v>Security / IP / data</c:v>
              </c:pt>
              <c:pt idx="5">
                <c:v>Partners &amp; supply chain</c:v>
              </c:pt>
              <c:pt idx="6">
                <c:v>Contingency</c:v>
              </c:pt>
            </c:strLit>
          </c:cat>
          <c:val>
            <c:numLit>
              <c:formatCode>General</c:formatCode>
              <c:ptCount val="7"/>
              <c:pt idx="0">
                <c:v>600</c:v>
              </c:pt>
              <c:pt idx="1">
                <c:v>270</c:v>
              </c:pt>
              <c:pt idx="2">
                <c:v>240</c:v>
              </c:pt>
              <c:pt idx="3">
                <c:v>150</c:v>
              </c:pt>
              <c:pt idx="4">
                <c:v>90</c:v>
              </c:pt>
              <c:pt idx="5">
                <c:v>75</c:v>
              </c:pt>
              <c:pt idx="6">
                <c:v>75</c:v>
              </c:pt>
            </c:numLit>
          </c:val>
        </c:ser>
        <c:dLbls>
          <c:txPr>
            <a:bodyPr xmlns:a="http://schemas.openxmlformats.org/drawingml/2006/main" anchorCtr="1"/>
            <a:lstStyle xmlns:a="http://schemas.openxmlformats.org/drawingml/2006/main"/>
            <a:p xmlns:a="http://schemas.openxmlformats.org/drawingml/2006/main">
              <a:pPr>
                <a:defRPr sz="1275" b="1">
                  <a:solidFill>
                    <a:srgbClr val="0A0D12"/>
                  </a:solidFill>
                </a:defRPr>
              </a:pPr>
            </a:p>
          </c:txPr>
          <c:dLblPos val="outEnd"/>
          <c:showLegendKey val="0"/>
          <c:showVal val="1"/>
          <c:showCatName val="0"/>
          <c:showSerName val="0"/>
          <c:showPercent val="0"/>
          <c:showBubbleSize val="0"/>
          <c:showLeaderLines val="0"/>
        </c:dLbls>
        <c:gapWidth val="48"/>
        <c:axId val="48650112"/>
        <c:axId val="48672768"/>
      </c:barChart>
      <c:catAx>
        <c:axId val="48650112"/>
        <c:scaling>
          <c:orientation val="minMax"/>
        </c:scaling>
        <c:delete val="0"/>
        <c:axPos val="l"/>
        <c:majorGridlines>
          <c:spPr>
            <a:ln xmlns:a="http://schemas.openxmlformats.org/drawingml/2006/main" w="9525">
              <a:solidFill>
                <a:srgbClr val="E4E7EA"/>
              </a:solidFill>
              <a:prstDash val="solid"/>
            </a:ln>
          </c:spPr>
        </c:majorGridlines>
        <c:title>
          <c:tx>
            <c:rich>
              <a:bodyPr xmlns:a="http://schemas.openxmlformats.org/drawingml/2006/main"/>
              <a:lstStyle xmlns:a="http://schemas.openxmlformats.org/drawingml/2006/main"/>
              <a:p xmlns:a="http://schemas.openxmlformats.org/drawingml/2006/main">
                <a:r>
                  <a:rPr sz="1125">
                    <a:solidFill>
                      <a:srgbClr val="5E6875"/>
                    </a:solidFill>
                  </a:rPr>
                  <a:t>CHF thousands</a:t>
                </a:r>
              </a:p>
            </c:rich>
          </c:tx>
          <c:overlay val="0"/>
          <c:txPr>
            <a:bodyPr xmlns:a="http://schemas.openxmlformats.org/drawingml/2006/main" anchorCtr="1"/>
            <a:lstStyle xmlns:a="http://schemas.openxmlformats.org/drawingml/2006/main"/>
            <a:p xmlns:a="http://schemas.openxmlformats.org/drawingml/2006/main">
              <a:pPr>
                <a:defRPr sz="1125">
                  <a:solidFill>
                    <a:srgbClr val="5E6875"/>
                  </a:solidFill>
                </a:defRPr>
              </a:pPr>
            </a:p>
          </c:txPr>
        </c:title>
        <c:numFmt formatCode="General"/>
        <c:majorTickMark val="none"/>
        <c:minorTickMark val="none"/>
        <c:spPr>
          <a:ln xmlns:a="http://schemas.openxmlformats.org/drawingml/2006/main" w="9525">
            <a:solidFill>
              <a:srgbClr val="B8BCC4"/>
            </a:solidFill>
            <a:prstDash val="solid"/>
          </a:ln>
        </c:spPr>
        <c:txPr>
          <a:bodyPr xmlns:a="http://schemas.openxmlformats.org/drawingml/2006/main" anchorCtr="1"/>
          <a:lstStyle xmlns:a="http://schemas.openxmlformats.org/drawingml/2006/main"/>
          <a:p xmlns:a="http://schemas.openxmlformats.org/drawingml/2006/main">
            <a:pPr>
              <a:defRPr sz="1125">
                <a:solidFill>
                  <a:srgbClr val="5E6875"/>
                </a:solidFill>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75">
                <a:solidFill>
                  <a:srgbClr val="0A0D12"/>
                </a:solidFill>
              </a:defRPr>
            </a:pPr>
          </a:p>
        </c:txPr>
        <c:crossAx val="48650112"/>
        <c:crossBetween val="between"/>
      </c:valAx>
      <c:spPr>
        <a:noFill xmlns:a="http://schemas.openxmlformats.org/drawingml/2006/main"/>
        <a:ln xmlns:a="http://schemas.openxmlformats.org/drawingml/2006/main" w="0">
          <a:solidFill>
            <a:srgbClr val="FFFFFF"/>
          </a:solidFill>
          <a:prstDash val="solid"/>
        </a:ln>
      </c:spPr>
    </c:plotArea>
    <c:plotVisOnly val="1"/>
  </c:chart>
  <c:spPr>
    <a:solidFill xmlns:a="http://schemas.openxmlformats.org/drawingml/2006/main">
      <a:srgbClr val="FFFFFF"/>
    </a:solidFill>
    <a:ln xmlns:a="http://schemas.openxmlformats.org/drawingml/2006/main" w="0">
      <a:solidFill>
        <a:srgbClr val="FFFFFF"/>
      </a:solidFill>
      <a:prstDash val="solid"/>
    </a:ln>
  </c:spPr>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nextsynapse-wordmark">
            <a:extLst xmlns:a="http://schemas.openxmlformats.org/drawingml/2006/main">
              <a:ext uri="{FF2B5EF4-FFF2-40B4-BE49-F238E27FC236}">
                <a16:creationId xmlns:a16="http://schemas.microsoft.com/office/drawing/2014/main" id="{47CF748B-6DE2-4753-AD08-5D503FF5CFFE}"/>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1EB240BA-661B-4A16-9F20-E2EEE0DD595F}"/>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cover-title">
            <a:extLst xmlns:a="http://schemas.openxmlformats.org/drawingml/2006/main">
              <a:ext uri="{FF2B5EF4-FFF2-40B4-BE49-F238E27FC236}">
                <a16:creationId xmlns:a16="http://schemas.microsoft.com/office/drawing/2014/main" id="{AB9F2201-4FE9-4FB6-B749-FF211427CA8A}"/>
              </a:ext>
            </a:extLst>
          </p:cNvPr>
          <p:cNvSpPr>
            <a:spLocks xmlns:a="http://schemas.openxmlformats.org/drawingml/2006/main" noGrp="1"/>
          </p:cNvSpPr>
          <p:nvPr/>
        </p:nvSpPr>
        <p:spPr>
          <a:xfrm xmlns:a="http://schemas.openxmlformats.org/drawingml/2006/main">
            <a:off x="514350" y="1257300"/>
            <a:ext cx="5219700"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2000"/>
              </a:lnSpc>
              <a:buNone/>
              <a:defRPr sz="5250" b="1">
                <a:solidFill>
                  <a:srgbClr val="0A0D12"/>
                </a:solidFill>
                <a:latin typeface="Arial"/>
                <a:ea typeface="Arial"/>
                <a:cs typeface="Arial"/>
              </a:defRPr>
            </a:pPr>
            <a:r>
              <a:rPr sz="5250" b="1">
                <a:solidFill>
                  <a:srgbClr val="0A0D12"/>
                </a:solidFill>
                <a:latin typeface="Arial"/>
                <a:ea typeface="Arial"/>
                <a:cs typeface="Arial"/>
              </a:rPr>
              <a:t>The CHF 1.5M</a:t>
            </a:r>
          </a:p>
          <a:p xmlns:a="http://schemas.openxmlformats.org/drawingml/2006/main">
            <a:pPr algn="l">
              <a:lnSpc>
                <a:spcPct val="92000"/>
              </a:lnSpc>
              <a:buNone/>
              <a:defRPr sz="5250" b="1">
                <a:solidFill>
                  <a:srgbClr val="0A0D12"/>
                </a:solidFill>
                <a:latin typeface="Arial"/>
                <a:ea typeface="Arial"/>
                <a:cs typeface="Arial"/>
              </a:defRPr>
            </a:pPr>
            <a:r>
              <a:rPr sz="5250" b="1">
                <a:solidFill>
                  <a:srgbClr val="0A0D12"/>
                </a:solidFill>
                <a:latin typeface="Arial"/>
                <a:ea typeface="Arial"/>
                <a:cs typeface="Arial"/>
              </a:rPr>
              <a:t>Productization Plan</a:t>
            </a:r>
          </a:p>
        </p:txBody>
      </p:sp>
      <p:sp>
        <p:nvSpPr>
          <p:cNvPr id="4" name="">
            <a:extLst xmlns:a="http://schemas.openxmlformats.org/drawingml/2006/main">
              <a:ext uri="{FF2B5EF4-FFF2-40B4-BE49-F238E27FC236}">
                <a16:creationId xmlns:a16="http://schemas.microsoft.com/office/drawing/2014/main" id="{976B9C7D-0209-4757-8DAC-A4F874823BB7}"/>
              </a:ext>
            </a:extLst>
          </p:cNvPr>
          <p:cNvSpPr>
            <a:spLocks xmlns:a="http://schemas.openxmlformats.org/drawingml/2006/main" noGrp="1"/>
          </p:cNvSpPr>
          <p:nvPr/>
        </p:nvSpPr>
        <p:spPr>
          <a:xfrm xmlns:a="http://schemas.openxmlformats.org/drawingml/2006/main">
            <a:off x="514350" y="3295650"/>
            <a:ext cx="4953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400" b="0">
                <a:solidFill>
                  <a:srgbClr val="5E6875"/>
                </a:solidFill>
                <a:latin typeface="Arial"/>
                <a:ea typeface="Arial"/>
                <a:cs typeface="Arial"/>
              </a:defRPr>
            </a:pPr>
            <a:r>
              <a:rPr sz="2400" b="0">
                <a:solidFill>
                  <a:srgbClr val="5E6875"/>
                </a:solidFill>
                <a:latin typeface="Arial"/>
                <a:ea typeface="Arial"/>
                <a:cs typeface="Arial"/>
              </a:rPr>
              <a:t>From working prototype to a design-frozen, pilot-validated wheelchair control system.</a:t>
            </a:r>
          </a:p>
        </p:txBody>
      </p:sp>
      <p:sp>
        <p:nvSpPr>
          <p:cNvPr id="5" name="">
            <a:extLst xmlns:a="http://schemas.openxmlformats.org/drawingml/2006/main">
              <a:ext uri="{FF2B5EF4-FFF2-40B4-BE49-F238E27FC236}">
                <a16:creationId xmlns:a16="http://schemas.microsoft.com/office/drawing/2014/main" id="{65F13498-EC31-4937-B9AF-4F3AF6C4D514}"/>
              </a:ext>
            </a:extLst>
          </p:cNvPr>
          <p:cNvSpPr>
            <a:spLocks xmlns:a="http://schemas.openxmlformats.org/drawingml/2006/main" noGrp="1"/>
          </p:cNvSpPr>
          <p:nvPr/>
        </p:nvSpPr>
        <p:spPr>
          <a:xfrm xmlns:a="http://schemas.openxmlformats.org/drawingml/2006/main">
            <a:off x="514350" y="4895850"/>
            <a:ext cx="4953000" cy="0"/>
          </a:xfrm>
          <a:prstGeom xmlns:a="http://schemas.openxmlformats.org/drawingml/2006/main" prst="line">
            <a:avLst/>
          </a:prstGeom>
          <a:noFill xmlns:a="http://schemas.openxmlformats.org/drawingml/2006/main"/>
          <a:ln xmlns:a="http://schemas.openxmlformats.org/drawingml/2006/main" w="57150">
            <a:solidFill>
              <a:srgbClr val="3D8DFF"/>
            </a:solidFill>
            <a:prstDash val="solid"/>
          </a:ln>
        </p:spPr>
      </p:sp>
      <p:sp>
        <p:nvSpPr>
          <p:cNvPr id="6" name="">
            <a:extLst xmlns:a="http://schemas.openxmlformats.org/drawingml/2006/main">
              <a:ext uri="{FF2B5EF4-FFF2-40B4-BE49-F238E27FC236}">
                <a16:creationId xmlns:a16="http://schemas.microsoft.com/office/drawing/2014/main" id="{CD48B8FA-F003-40FE-9F9D-CD307F6CDB89}"/>
              </a:ext>
            </a:extLst>
          </p:cNvPr>
          <p:cNvSpPr>
            <a:spLocks xmlns:a="http://schemas.openxmlformats.org/drawingml/2006/main" noGrp="1"/>
          </p:cNvSpPr>
          <p:nvPr/>
        </p:nvSpPr>
        <p:spPr>
          <a:xfrm xmlns:a="http://schemas.openxmlformats.org/drawingml/2006/main">
            <a:off x="514350" y="5095875"/>
            <a:ext cx="4000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750" b="1">
                <a:solidFill>
                  <a:srgbClr val="0A0D12"/>
                </a:solidFill>
                <a:latin typeface="Arial"/>
                <a:ea typeface="Arial"/>
                <a:cs typeface="Arial"/>
              </a:defRPr>
            </a:pPr>
            <a:r>
              <a:rPr sz="3750" b="1">
                <a:solidFill>
                  <a:srgbClr val="0A0D12"/>
                </a:solidFill>
                <a:latin typeface="Arial"/>
                <a:ea typeface="Arial"/>
                <a:cs typeface="Arial"/>
              </a:rPr>
              <a:t>18 MONTHS</a:t>
            </a:r>
          </a:p>
        </p:txBody>
      </p:sp>
      <p:sp>
        <p:nvSpPr>
          <p:cNvPr id="7" name="">
            <a:extLst xmlns:a="http://schemas.openxmlformats.org/drawingml/2006/main">
              <a:ext uri="{FF2B5EF4-FFF2-40B4-BE49-F238E27FC236}">
                <a16:creationId xmlns:a16="http://schemas.microsoft.com/office/drawing/2014/main" id="{BCC7FBBF-DE69-4346-8100-C00EC220743D}"/>
              </a:ext>
            </a:extLst>
          </p:cNvPr>
          <p:cNvSpPr>
            <a:spLocks xmlns:a="http://schemas.openxmlformats.org/drawingml/2006/main" noGrp="1"/>
          </p:cNvSpPr>
          <p:nvPr/>
        </p:nvSpPr>
        <p:spPr>
          <a:xfrm xmlns:a="http://schemas.openxmlformats.org/drawingml/2006/main">
            <a:off x="514350" y="5810250"/>
            <a:ext cx="438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0">
                <a:solidFill>
                  <a:srgbClr val="5E6875"/>
                </a:solidFill>
                <a:latin typeface="Arial"/>
                <a:ea typeface="Arial"/>
                <a:cs typeface="Arial"/>
              </a:defRPr>
            </a:pPr>
            <a:r>
              <a:rPr sz="1350" b="0">
                <a:solidFill>
                  <a:srgbClr val="5E6875"/>
                </a:solidFill>
                <a:latin typeface="Arial"/>
                <a:ea typeface="Arial"/>
                <a:cs typeface="Arial"/>
              </a:rPr>
              <a:t>Investment case  •  August 2026</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0f4f4ff2c0b4c24"/>
          <a:srcRect xmlns:a="http://schemas.openxmlformats.org/drawingml/2006/main" l="1510" t="0" r="1510" b="0"/>
          <a:stretch xmlns:a="http://schemas.openxmlformats.org/drawingml/2006/main">
            <a:fillRect l="0" t="0" r="0" b="0"/>
          </a:stretch>
        </p:blipFill>
        <p:spPr>
          <a:xfrm xmlns:a="http://schemas.openxmlformats.org/drawingml/2006/main">
            <a:off x="6172200" y="381000"/>
            <a:ext cx="5505450" cy="5676900"/>
          </a:xfrm>
          <a:prstGeom xmlns:a="http://schemas.openxmlformats.org/drawingml/2006/main" prst="roundRect">
            <a:avLst>
              <a:gd name="adj" fmla="val 3460"/>
            </a:avLst>
          </a:prstGeom>
        </p:spPr>
      </p:pic>
      <p:sp>
        <p:nvSpPr>
          <p:cNvPr id="9" name="">
            <a:extLst xmlns:a="http://schemas.openxmlformats.org/drawingml/2006/main">
              <a:ext uri="{FF2B5EF4-FFF2-40B4-BE49-F238E27FC236}">
                <a16:creationId xmlns:a16="http://schemas.microsoft.com/office/drawing/2014/main" id="{0AF1B02F-F37D-4D5E-AD77-08D282BB0778}"/>
              </a:ext>
            </a:extLst>
          </p:cNvPr>
          <p:cNvSpPr>
            <a:spLocks xmlns:a="http://schemas.openxmlformats.org/drawingml/2006/main" noGrp="1"/>
          </p:cNvSpPr>
          <p:nvPr/>
        </p:nvSpPr>
        <p:spPr>
          <a:xfrm xmlns:a="http://schemas.openxmlformats.org/drawingml/2006/main">
            <a:off x="6191250" y="5705475"/>
            <a:ext cx="5467350" cy="352425"/>
          </a:xfrm>
          <a:prstGeom xmlns:a="http://schemas.openxmlformats.org/drawingml/2006/main" prst="rect">
            <a:avLst/>
          </a:prstGeom>
          <a:solidFill xmlns:a="http://schemas.openxmlformats.org/drawingml/2006/main">
            <a:srgbClr val="FFFFFF">
              <a:alpha val="86667"/>
            </a:srgbClr>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2BEE20-ADEE-4EFC-8141-ABBB588D0F8E}"/>
              </a:ext>
            </a:extLst>
          </p:cNvPr>
          <p:cNvSpPr>
            <a:spLocks xmlns:a="http://schemas.openxmlformats.org/drawingml/2006/main" noGrp="1"/>
          </p:cNvSpPr>
          <p:nvPr/>
        </p:nvSpPr>
        <p:spPr>
          <a:xfrm xmlns:a="http://schemas.openxmlformats.org/drawingml/2006/main">
            <a:off x="6400800" y="5810250"/>
            <a:ext cx="50482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975" b="1">
                <a:solidFill>
                  <a:srgbClr val="0A0D12"/>
                </a:solidFill>
                <a:latin typeface="Arial"/>
                <a:ea typeface="Arial"/>
                <a:cs typeface="Arial"/>
              </a:defRPr>
            </a:pPr>
            <a:r>
              <a:rPr sz="975" b="1">
                <a:solidFill>
                  <a:srgbClr val="0A0D12"/>
                </a:solidFill>
                <a:latin typeface="Arial"/>
                <a:ea typeface="Arial"/>
                <a:cs typeface="Arial"/>
              </a:rPr>
              <a:t>CONCEPT VISUAL — FINAL INDUSTRIAL DESIGN TO BE DEVELOPED</a:t>
            </a:r>
          </a:p>
        </p:txBody>
      </p:sp>
      <p:sp>
        <p:nvSpPr>
          <p:cNvPr id="11" name="">
            <a:extLst xmlns:a="http://schemas.openxmlformats.org/drawingml/2006/main">
              <a:ext uri="{FF2B5EF4-FFF2-40B4-BE49-F238E27FC236}">
                <a16:creationId xmlns:a16="http://schemas.microsoft.com/office/drawing/2014/main" id="{92555595-74CA-4257-A725-2D0C74F8D7AE}"/>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12" name="">
            <a:extLst xmlns:a="http://schemas.openxmlformats.org/drawingml/2006/main">
              <a:ext uri="{FF2B5EF4-FFF2-40B4-BE49-F238E27FC236}">
                <a16:creationId xmlns:a16="http://schemas.microsoft.com/office/drawing/2014/main" id="{4AA37012-C593-4BA7-9E24-CB18E321DEA7}"/>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13" name="">
            <a:extLst xmlns:a="http://schemas.openxmlformats.org/drawingml/2006/main">
              <a:ext uri="{FF2B5EF4-FFF2-40B4-BE49-F238E27FC236}">
                <a16:creationId xmlns:a16="http://schemas.microsoft.com/office/drawing/2014/main" id="{73C7BC92-58D1-4EF3-A8C1-A4F36E25F07D}"/>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01</a:t>
            </a:r>
          </a:p>
        </p:txBody>
      </p:sp>
    </p:spTree>
    <p:extLst>
      <p:ext uri="{BB962C8B-B14F-4D97-AF65-F5344CB8AC3E}">
        <p14:creationId xmlns:p14="http://schemas.microsoft.com/office/powerpoint/2010/main" val="125887408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nextsynapse-wordmark">
            <a:extLst xmlns:a="http://schemas.openxmlformats.org/drawingml/2006/main">
              <a:ext uri="{FF2B5EF4-FFF2-40B4-BE49-F238E27FC236}">
                <a16:creationId xmlns:a16="http://schemas.microsoft.com/office/drawing/2014/main" id="{B29DBA1E-FB10-4F02-AC20-4F2F453BC5D3}"/>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A2AC46AB-4BEB-49F3-954C-C7D44E8B47B8}"/>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2-title">
            <a:extLst xmlns:a="http://schemas.openxmlformats.org/drawingml/2006/main">
              <a:ext uri="{FF2B5EF4-FFF2-40B4-BE49-F238E27FC236}">
                <a16:creationId xmlns:a16="http://schemas.microsoft.com/office/drawing/2014/main" id="{CEC5CF21-564E-4C43-96DD-020CD199B58A}"/>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The round turns promise into a product asset</a:t>
            </a:r>
          </a:p>
        </p:txBody>
      </p:sp>
      <p:sp>
        <p:nvSpPr>
          <p:cNvPr id="4" name="">
            <a:extLst xmlns:a="http://schemas.openxmlformats.org/drawingml/2006/main">
              <a:ext uri="{FF2B5EF4-FFF2-40B4-BE49-F238E27FC236}">
                <a16:creationId xmlns:a16="http://schemas.microsoft.com/office/drawing/2014/main" id="{9D2538C2-88F0-4A15-AB03-515F15275912}"/>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DDBD967A-17AD-47BC-BFD5-F8BFF6A5EA8B}"/>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3883890D-F11F-4E1A-9E36-3D4C9A618DD8}"/>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694A40AE-0E17-461E-885A-21E4680CAC58}"/>
              </a:ext>
            </a:extLst>
          </p:cNvPr>
          <p:cNvSpPr>
            <a:spLocks xmlns:a="http://schemas.openxmlformats.org/drawingml/2006/main" noGrp="1"/>
          </p:cNvSpPr>
          <p:nvPr/>
        </p:nvSpPr>
        <p:spPr>
          <a:xfrm xmlns:a="http://schemas.openxmlformats.org/drawingml/2006/main">
            <a:off x="5524500" y="3086100"/>
            <a:ext cx="1143000" cy="552450"/>
          </a:xfrm>
          <a:prstGeom xmlns:a="http://schemas.openxmlformats.org/drawingml/2006/main" prst="rightArrow">
            <a:avLst/>
          </a:prstGeom>
          <a:solidFill xmlns:a="http://schemas.openxmlformats.org/drawingml/2006/main">
            <a:srgbClr val="3D8DF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DCF5C551-CB91-4E8F-B16C-944019918F30}"/>
              </a:ext>
            </a:extLst>
          </p:cNvPr>
          <p:cNvSpPr>
            <a:spLocks xmlns:a="http://schemas.openxmlformats.org/drawingml/2006/main" noGrp="1"/>
          </p:cNvSpPr>
          <p:nvPr/>
        </p:nvSpPr>
        <p:spPr>
          <a:xfrm xmlns:a="http://schemas.openxmlformats.org/drawingml/2006/main">
            <a:off x="514350" y="1771650"/>
            <a:ext cx="4762500" cy="39052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85818B5-3588-487C-8C36-32FE28230B70}"/>
              </a:ext>
            </a:extLst>
          </p:cNvPr>
          <p:cNvSpPr>
            <a:spLocks xmlns:a="http://schemas.openxmlformats.org/drawingml/2006/main" noGrp="1"/>
          </p:cNvSpPr>
          <p:nvPr/>
        </p:nvSpPr>
        <p:spPr>
          <a:xfrm xmlns:a="http://schemas.openxmlformats.org/drawingml/2006/main">
            <a:off x="819150" y="2076450"/>
            <a:ext cx="1714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5E6875"/>
                </a:solidFill>
                <a:latin typeface="Arial"/>
                <a:ea typeface="Arial"/>
                <a:cs typeface="Arial"/>
              </a:defRPr>
            </a:pPr>
            <a:r>
              <a:rPr sz="1500" b="1">
                <a:solidFill>
                  <a:srgbClr val="5E6875"/>
                </a:solidFill>
                <a:latin typeface="Arial"/>
                <a:ea typeface="Arial"/>
                <a:cs typeface="Arial"/>
              </a:rPr>
              <a:t>TODAY</a:t>
            </a:r>
          </a:p>
        </p:txBody>
      </p:sp>
      <p:sp>
        <p:nvSpPr>
          <p:cNvPr id="10" name="">
            <a:extLst xmlns:a="http://schemas.openxmlformats.org/drawingml/2006/main">
              <a:ext uri="{FF2B5EF4-FFF2-40B4-BE49-F238E27FC236}">
                <a16:creationId xmlns:a16="http://schemas.microsoft.com/office/drawing/2014/main" id="{A0EF318A-4C88-4C6C-BED8-33D4C76ED3BA}"/>
              </a:ext>
            </a:extLst>
          </p:cNvPr>
          <p:cNvSpPr>
            <a:spLocks xmlns:a="http://schemas.openxmlformats.org/drawingml/2006/main" noGrp="1"/>
          </p:cNvSpPr>
          <p:nvPr/>
        </p:nvSpPr>
        <p:spPr>
          <a:xfrm xmlns:a="http://schemas.openxmlformats.org/drawingml/2006/main">
            <a:off x="819150" y="2514600"/>
            <a:ext cx="3905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700" b="1">
                <a:solidFill>
                  <a:srgbClr val="0A0D12"/>
                </a:solidFill>
                <a:latin typeface="Arial"/>
                <a:ea typeface="Arial"/>
                <a:cs typeface="Arial"/>
              </a:defRPr>
            </a:pPr>
            <a:r>
              <a:rPr sz="2700" b="1">
                <a:solidFill>
                  <a:srgbClr val="0A0D12"/>
                </a:solidFill>
                <a:latin typeface="Arial"/>
                <a:ea typeface="Arial"/>
                <a:cs typeface="Arial"/>
              </a:rPr>
              <a:t>Working prototype</a:t>
            </a:r>
          </a:p>
        </p:txBody>
      </p:sp>
      <p:sp>
        <p:nvSpPr>
          <p:cNvPr id="11" name="">
            <a:extLst xmlns:a="http://schemas.openxmlformats.org/drawingml/2006/main">
              <a:ext uri="{FF2B5EF4-FFF2-40B4-BE49-F238E27FC236}">
                <a16:creationId xmlns:a16="http://schemas.microsoft.com/office/drawing/2014/main" id="{B7CCF7CE-1DC1-49E7-8047-EBDDD8999399}"/>
              </a:ext>
            </a:extLst>
          </p:cNvPr>
          <p:cNvSpPr>
            <a:spLocks xmlns:a="http://schemas.openxmlformats.org/drawingml/2006/main" noGrp="1"/>
          </p:cNvSpPr>
          <p:nvPr/>
        </p:nvSpPr>
        <p:spPr>
          <a:xfrm xmlns:a="http://schemas.openxmlformats.org/drawingml/2006/main">
            <a:off x="819150" y="3162300"/>
            <a:ext cx="39052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1">
                <a:solidFill>
                  <a:srgbClr val="0A0D12"/>
                </a:solidFill>
                <a:latin typeface="Arial"/>
                <a:ea typeface="Arial"/>
                <a:cs typeface="Arial"/>
              </a:rPr>
              <a:t>Core loop: </a:t>
            </a:r>
            <a:r>
              <a:rPr sz="1650" b="0">
                <a:solidFill>
                  <a:srgbClr val="0A0D12"/>
                </a:solidFill>
                <a:latin typeface="Arial"/>
                <a:ea typeface="Arial"/>
                <a:cs typeface="Arial"/>
              </a:rPr>
              <a:t>non-invasive EEG signals translated into wheelchair control intent.</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1">
                <a:solidFill>
                  <a:srgbClr val="0A0D12"/>
                </a:solidFill>
                <a:latin typeface="Arial"/>
                <a:ea typeface="Arial"/>
                <a:cs typeface="Arial"/>
              </a:rPr>
              <a:t>Early performance: </a:t>
            </a:r>
            <a:r>
              <a:rPr sz="1650" b="0">
                <a:solidFill>
                  <a:srgbClr val="0A0D12"/>
                </a:solidFill>
                <a:latin typeface="Arial"/>
                <a:ea typeface="Arial"/>
                <a:cs typeface="Arial"/>
              </a:rPr>
              <a:t>founder-reported accuracy above 90%; independent replication is still required.</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1">
                <a:solidFill>
                  <a:srgbClr val="0A0D12"/>
                </a:solidFill>
                <a:latin typeface="Arial"/>
                <a:ea typeface="Arial"/>
                <a:cs typeface="Arial"/>
              </a:rPr>
              <a:t>Open risks: </a:t>
            </a:r>
            <a:r>
              <a:rPr sz="1650" b="0">
                <a:solidFill>
                  <a:srgbClr val="0A0D12"/>
                </a:solidFill>
                <a:latin typeface="Arial"/>
                <a:ea typeface="Arial"/>
                <a:cs typeface="Arial"/>
              </a:rPr>
              <a:t>safety architecture, user variability, integration, evidence and repeatable manufacturing.</a:t>
            </a:r>
          </a:p>
        </p:txBody>
      </p:sp>
      <p:sp>
        <p:nvSpPr>
          <p:cNvPr id="12" name="">
            <a:extLst xmlns:a="http://schemas.openxmlformats.org/drawingml/2006/main">
              <a:ext uri="{FF2B5EF4-FFF2-40B4-BE49-F238E27FC236}">
                <a16:creationId xmlns:a16="http://schemas.microsoft.com/office/drawing/2014/main" id="{AA8B50D1-CFF3-4436-9C4C-37D116DD2BAA}"/>
              </a:ext>
            </a:extLst>
          </p:cNvPr>
          <p:cNvSpPr>
            <a:spLocks xmlns:a="http://schemas.openxmlformats.org/drawingml/2006/main" noGrp="1"/>
          </p:cNvSpPr>
          <p:nvPr/>
        </p:nvSpPr>
        <p:spPr>
          <a:xfrm xmlns:a="http://schemas.openxmlformats.org/drawingml/2006/main">
            <a:off x="6915150" y="1771650"/>
            <a:ext cx="4762500" cy="3905250"/>
          </a:xfrm>
          <a:prstGeom xmlns:a="http://schemas.openxmlformats.org/drawingml/2006/main" prst="rect">
            <a:avLst/>
          </a:prstGeom>
          <a:solidFill xmlns:a="http://schemas.openxmlformats.org/drawingml/2006/main">
            <a:srgbClr val="EAF6FC"/>
          </a:solidFill>
          <a:ln xmlns:a="http://schemas.openxmlformats.org/drawingml/2006/main" w="9525">
            <a:solidFill>
              <a:srgbClr val="B7DFF3"/>
            </a:solidFill>
            <a:prstDash val="solid"/>
          </a:ln>
        </p:spPr>
      </p:sp>
      <p:sp>
        <p:nvSpPr>
          <p:cNvPr id="13" name="">
            <a:extLst xmlns:a="http://schemas.openxmlformats.org/drawingml/2006/main">
              <a:ext uri="{FF2B5EF4-FFF2-40B4-BE49-F238E27FC236}">
                <a16:creationId xmlns:a16="http://schemas.microsoft.com/office/drawing/2014/main" id="{21539FA9-91FA-42BA-A41E-14EDABF29971}"/>
              </a:ext>
            </a:extLst>
          </p:cNvPr>
          <p:cNvSpPr>
            <a:spLocks xmlns:a="http://schemas.openxmlformats.org/drawingml/2006/main" noGrp="1"/>
          </p:cNvSpPr>
          <p:nvPr/>
        </p:nvSpPr>
        <p:spPr>
          <a:xfrm xmlns:a="http://schemas.openxmlformats.org/drawingml/2006/main">
            <a:off x="7219950" y="2076450"/>
            <a:ext cx="1714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MONTH 18</a:t>
            </a:r>
          </a:p>
        </p:txBody>
      </p:sp>
      <p:sp>
        <p:nvSpPr>
          <p:cNvPr id="14" name="">
            <a:extLst xmlns:a="http://schemas.openxmlformats.org/drawingml/2006/main">
              <a:ext uri="{FF2B5EF4-FFF2-40B4-BE49-F238E27FC236}">
                <a16:creationId xmlns:a16="http://schemas.microsoft.com/office/drawing/2014/main" id="{2C6E9FD3-A1FA-48C5-9A44-3C1E10273DC7}"/>
              </a:ext>
            </a:extLst>
          </p:cNvPr>
          <p:cNvSpPr>
            <a:spLocks xmlns:a="http://schemas.openxmlformats.org/drawingml/2006/main" noGrp="1"/>
          </p:cNvSpPr>
          <p:nvPr/>
        </p:nvSpPr>
        <p:spPr>
          <a:xfrm xmlns:a="http://schemas.openxmlformats.org/drawingml/2006/main">
            <a:off x="7219950" y="2514600"/>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700" b="1">
                <a:solidFill>
                  <a:srgbClr val="0A0D12"/>
                </a:solidFill>
                <a:latin typeface="Arial"/>
                <a:ea typeface="Arial"/>
                <a:cs typeface="Arial"/>
              </a:defRPr>
            </a:pPr>
            <a:r>
              <a:rPr sz="2700" b="1">
                <a:solidFill>
                  <a:srgbClr val="0A0D12"/>
                </a:solidFill>
                <a:latin typeface="Arial"/>
                <a:ea typeface="Arial"/>
                <a:cs typeface="Arial"/>
              </a:rPr>
              <a:t>Final product v1.0</a:t>
            </a:r>
          </a:p>
        </p:txBody>
      </p:sp>
      <p:sp>
        <p:nvSpPr>
          <p:cNvPr id="15" name="">
            <a:extLst xmlns:a="http://schemas.openxmlformats.org/drawingml/2006/main">
              <a:ext uri="{FF2B5EF4-FFF2-40B4-BE49-F238E27FC236}">
                <a16:creationId xmlns:a16="http://schemas.microsoft.com/office/drawing/2014/main" id="{76A83242-3464-4A91-A058-124F5E66F303}"/>
              </a:ext>
            </a:extLst>
          </p:cNvPr>
          <p:cNvSpPr>
            <a:spLocks xmlns:a="http://schemas.openxmlformats.org/drawingml/2006/main" noGrp="1"/>
          </p:cNvSpPr>
          <p:nvPr/>
        </p:nvSpPr>
        <p:spPr>
          <a:xfrm xmlns:a="http://schemas.openxmlformats.org/drawingml/2006/main">
            <a:off x="7219950" y="3162300"/>
            <a:ext cx="3905250" cy="2209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0">
                <a:solidFill>
                  <a:srgbClr val="0A0D12"/>
                </a:solidFill>
                <a:latin typeface="Arial"/>
                <a:ea typeface="Arial"/>
                <a:cs typeface="Arial"/>
              </a:rPr>
              <a:t>Design freeze with traceable requirements and verified safety controls.</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0">
                <a:solidFill>
                  <a:srgbClr val="0A0D12"/>
                </a:solidFill>
                <a:latin typeface="Arial"/>
                <a:ea typeface="Arial"/>
                <a:cs typeface="Arial"/>
              </a:rPr>
              <a:t>10–15 pilot units plus a costed, supplier-ready manufacturing package.</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0">
                <a:solidFill>
                  <a:srgbClr val="0A0D12"/>
                </a:solidFill>
                <a:latin typeface="Arial"/>
                <a:ea typeface="Arial"/>
                <a:cs typeface="Arial"/>
              </a:rPr>
              <a:t>Pilot evidence, technical documentation and conformity-assessment readiness.</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0">
                <a:solidFill>
                  <a:srgbClr val="0A0D12"/>
                </a:solidFill>
                <a:latin typeface="Arial"/>
                <a:ea typeface="Arial"/>
                <a:cs typeface="Arial"/>
              </a:rPr>
              <a:t>A focused commercial offer for 1–2 wheelchair platforms and partner sites.</a:t>
            </a:r>
          </a:p>
        </p:txBody>
      </p:sp>
      <p:sp>
        <p:nvSpPr>
          <p:cNvPr id="16" name="">
            <a:extLst xmlns:a="http://schemas.openxmlformats.org/drawingml/2006/main">
              <a:ext uri="{FF2B5EF4-FFF2-40B4-BE49-F238E27FC236}">
                <a16:creationId xmlns:a16="http://schemas.microsoft.com/office/drawing/2014/main" id="{0CCE5060-8741-4876-85EC-862828171034}"/>
              </a:ext>
            </a:extLst>
          </p:cNvPr>
          <p:cNvSpPr>
            <a:spLocks xmlns:a="http://schemas.openxmlformats.org/drawingml/2006/main" noGrp="1"/>
          </p:cNvSpPr>
          <p:nvPr/>
        </p:nvSpPr>
        <p:spPr>
          <a:xfrm xmlns:a="http://schemas.openxmlformats.org/drawingml/2006/main">
            <a:off x="514350" y="5905500"/>
            <a:ext cx="11163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800" b="1">
                <a:solidFill>
                  <a:srgbClr val="1257C7"/>
                </a:solidFill>
                <a:latin typeface="Arial"/>
                <a:ea typeface="Arial"/>
                <a:cs typeface="Arial"/>
              </a:defRPr>
            </a:pPr>
            <a:r>
              <a:rPr sz="1800" b="1">
                <a:solidFill>
                  <a:srgbClr val="1257C7"/>
                </a:solidFill>
                <a:latin typeface="Arial"/>
                <a:ea typeface="Arial"/>
                <a:cs typeface="Arial"/>
              </a:rPr>
              <a:t>The round retires product, safety, user, regulatory and supply-chain risk.</a:t>
            </a:r>
          </a:p>
        </p:txBody>
      </p:sp>
    </p:spTree>
    <p:extLst>
      <p:ext uri="{BB962C8B-B14F-4D97-AF65-F5344CB8AC3E}">
        <p14:creationId xmlns:p14="http://schemas.microsoft.com/office/powerpoint/2010/main" val="47669553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8" name="nextsynapse-wordmark">
            <a:extLst xmlns:a="http://schemas.openxmlformats.org/drawingml/2006/main">
              <a:ext uri="{FF2B5EF4-FFF2-40B4-BE49-F238E27FC236}">
                <a16:creationId xmlns:a16="http://schemas.microsoft.com/office/drawing/2014/main" id="{09709A7D-720D-4042-853F-EF71878E9563}"/>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EC270C6A-A585-45B3-A545-24F5DC03631A}"/>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3-title">
            <a:extLst xmlns:a="http://schemas.openxmlformats.org/drawingml/2006/main">
              <a:ext uri="{FF2B5EF4-FFF2-40B4-BE49-F238E27FC236}">
                <a16:creationId xmlns:a16="http://schemas.microsoft.com/office/drawing/2014/main" id="{A5F91EA6-4993-4375-B5A8-6BBAAB8FE2E6}"/>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The final product is a complete control system</a:t>
            </a:r>
          </a:p>
        </p:txBody>
      </p:sp>
      <p:sp>
        <p:nvSpPr>
          <p:cNvPr id="4" name="">
            <a:extLst xmlns:a="http://schemas.openxmlformats.org/drawingml/2006/main">
              <a:ext uri="{FF2B5EF4-FFF2-40B4-BE49-F238E27FC236}">
                <a16:creationId xmlns:a16="http://schemas.microsoft.com/office/drawing/2014/main" id="{E5D2D381-326A-4ECF-B8E8-1D4354A07008}"/>
              </a:ext>
            </a:extLst>
          </p:cNvPr>
          <p:cNvSpPr>
            <a:spLocks xmlns:a="http://schemas.openxmlformats.org/drawingml/2006/main" noGrp="1"/>
          </p:cNvSpPr>
          <p:nvPr/>
        </p:nvSpPr>
        <p:spPr>
          <a:xfrm xmlns:a="http://schemas.openxmlformats.org/drawingml/2006/main">
            <a:off x="514350" y="1333500"/>
            <a:ext cx="1066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V1.0 combines intent decoding, shared control and independent safety — not just an AI model.</a:t>
            </a:r>
          </a:p>
        </p:txBody>
      </p:sp>
      <p:sp>
        <p:nvSpPr>
          <p:cNvPr id="5" name="">
            <a:extLst xmlns:a="http://schemas.openxmlformats.org/drawingml/2006/main">
              <a:ext uri="{FF2B5EF4-FFF2-40B4-BE49-F238E27FC236}">
                <a16:creationId xmlns:a16="http://schemas.microsoft.com/office/drawing/2014/main" id="{368FC529-EE8B-4DF0-B964-CBCE42A6128D}"/>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6" name="">
            <a:extLst xmlns:a="http://schemas.openxmlformats.org/drawingml/2006/main">
              <a:ext uri="{FF2B5EF4-FFF2-40B4-BE49-F238E27FC236}">
                <a16:creationId xmlns:a16="http://schemas.microsoft.com/office/drawing/2014/main" id="{4E13CBCB-B313-4115-A73C-00E90E63945D}"/>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7" name="">
            <a:extLst xmlns:a="http://schemas.openxmlformats.org/drawingml/2006/main">
              <a:ext uri="{FF2B5EF4-FFF2-40B4-BE49-F238E27FC236}">
                <a16:creationId xmlns:a16="http://schemas.microsoft.com/office/drawing/2014/main" id="{F507EAD3-9719-494B-A423-32C5EAE28D93}"/>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1809894C-7211-4F3E-96D6-67B6CBB13D7B}"/>
              </a:ext>
            </a:extLst>
          </p:cNvPr>
          <p:cNvSpPr>
            <a:spLocks xmlns:a="http://schemas.openxmlformats.org/drawingml/2006/main" noGrp="1"/>
          </p:cNvSpPr>
          <p:nvPr/>
        </p:nvSpPr>
        <p:spPr>
          <a:xfrm xmlns:a="http://schemas.openxmlformats.org/drawingml/2006/main">
            <a:off x="514350" y="1981200"/>
            <a:ext cx="323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FOCUSED V1.0 SCOPE</a:t>
            </a:r>
          </a:p>
        </p:txBody>
      </p:sp>
      <p:sp>
        <p:nvSpPr>
          <p:cNvPr id="9" name="">
            <a:extLst xmlns:a="http://schemas.openxmlformats.org/drawingml/2006/main">
              <a:ext uri="{FF2B5EF4-FFF2-40B4-BE49-F238E27FC236}">
                <a16:creationId xmlns:a16="http://schemas.microsoft.com/office/drawing/2014/main" id="{FA24890E-0FB2-4E29-8DF1-99125855F04D}"/>
              </a:ext>
            </a:extLst>
          </p:cNvPr>
          <p:cNvSpPr>
            <a:spLocks xmlns:a="http://schemas.openxmlformats.org/drawingml/2006/main" noGrp="1"/>
          </p:cNvSpPr>
          <p:nvPr/>
        </p:nvSpPr>
        <p:spPr>
          <a:xfrm xmlns:a="http://schemas.openxmlformats.org/drawingml/2006/main">
            <a:off x="514350" y="2457450"/>
            <a:ext cx="3476625" cy="2857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0">
                <a:solidFill>
                  <a:srgbClr val="0A0D12"/>
                </a:solidFill>
                <a:latin typeface="Arial"/>
                <a:ea typeface="Arial"/>
                <a:cs typeface="Arial"/>
              </a:rPr>
              <a:t>Non-invasive EEG input and rapid per-user calibration.</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0">
                <a:solidFill>
                  <a:srgbClr val="0A0D12"/>
                </a:solidFill>
                <a:latin typeface="Arial"/>
                <a:ea typeface="Arial"/>
                <a:cs typeface="Arial"/>
              </a:rPr>
              <a:t>Shared-control driving with obstacle avoidance and safe stop.</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0">
                <a:solidFill>
                  <a:srgbClr val="0A0D12"/>
                </a:solidFill>
                <a:latin typeface="Arial"/>
                <a:ea typeface="Arial"/>
                <a:cs typeface="Arial"/>
              </a:rPr>
              <a:t>Local, safety-critical operation without a cloud dependency.</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0">
                <a:solidFill>
                  <a:srgbClr val="0A0D12"/>
                </a:solidFill>
                <a:latin typeface="Arial"/>
                <a:ea typeface="Arial"/>
                <a:cs typeface="Arial"/>
              </a:rPr>
              <a:t>Caregiver override, setup workflow and secure audit logs.</a:t>
            </a:r>
          </a:p>
          <a:p xmlns:a="http://schemas.openxmlformats.org/drawingml/2006/main">
            <a:pPr marL="22" indent="-12" algn="l">
              <a:lnSpc>
                <a:spcPct val="108000"/>
              </a:lnSpc>
              <a:spcAft>
                <a:spcPts val="14"/>
              </a:spcAft>
              <a:buNone/>
              <a:defRPr sz="1650" b="0">
                <a:solidFill>
                  <a:srgbClr val="0A0D12"/>
                </a:solidFill>
                <a:latin typeface="Arial"/>
                <a:ea typeface="Arial"/>
                <a:cs typeface="Arial"/>
              </a:defRPr>
            </a:pPr>
            <a:r>
              <a:rPr sz="1650" b="0">
                <a:solidFill>
                  <a:srgbClr val="0A0D12"/>
                </a:solidFill>
                <a:latin typeface="Arial"/>
                <a:ea typeface="Arial"/>
                <a:cs typeface="Arial"/>
              </a:rPr>
              <a:t>Initial support for 1–2 wheelchair platforms.</a:t>
            </a:r>
          </a:p>
        </p:txBody>
      </p:sp>
      <p:sp>
        <p:nvSpPr>
          <p:cNvPr id="10" name="">
            <a:extLst xmlns:a="http://schemas.openxmlformats.org/drawingml/2006/main">
              <a:ext uri="{FF2B5EF4-FFF2-40B4-BE49-F238E27FC236}">
                <a16:creationId xmlns:a16="http://schemas.microsoft.com/office/drawing/2014/main" id="{C42C8B84-8608-4B46-91EC-99BC19701DB4}"/>
              </a:ext>
            </a:extLst>
          </p:cNvPr>
          <p:cNvSpPr>
            <a:spLocks xmlns:a="http://schemas.openxmlformats.org/drawingml/2006/main" noGrp="1"/>
          </p:cNvSpPr>
          <p:nvPr/>
        </p:nvSpPr>
        <p:spPr>
          <a:xfrm xmlns:a="http://schemas.openxmlformats.org/drawingml/2006/main">
            <a:off x="514350" y="5467350"/>
            <a:ext cx="3476625" cy="59055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5E238F8-EE1D-4072-90E7-3F1852C53DDD}"/>
              </a:ext>
            </a:extLst>
          </p:cNvPr>
          <p:cNvSpPr>
            <a:spLocks xmlns:a="http://schemas.openxmlformats.org/drawingml/2006/main" noGrp="1"/>
          </p:cNvSpPr>
          <p:nvPr/>
        </p:nvSpPr>
        <p:spPr>
          <a:xfrm xmlns:a="http://schemas.openxmlformats.org/drawingml/2006/main">
            <a:off x="723900" y="5629275"/>
            <a:ext cx="304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Scope discipline makes the 18-month plan credible.</a:t>
            </a:r>
          </a:p>
        </p:txBody>
      </p:sp>
      <p:sp>
        <p:nvSpPr>
          <p:cNvPr id="12" name="">
            <a:extLst xmlns:a="http://schemas.openxmlformats.org/drawingml/2006/main">
              <a:ext uri="{FF2B5EF4-FFF2-40B4-BE49-F238E27FC236}">
                <a16:creationId xmlns:a16="http://schemas.microsoft.com/office/drawing/2014/main" id="{09FC1705-2B53-40FA-BCC9-0D0A5413752A}"/>
              </a:ext>
            </a:extLst>
          </p:cNvPr>
          <p:cNvSpPr>
            <a:spLocks xmlns:a="http://schemas.openxmlformats.org/drawingml/2006/main" noGrp="1"/>
          </p:cNvSpPr>
          <p:nvPr/>
        </p:nvSpPr>
        <p:spPr>
          <a:xfrm xmlns:a="http://schemas.openxmlformats.org/drawingml/2006/main">
            <a:off x="4695825" y="2095500"/>
            <a:ext cx="0" cy="3638550"/>
          </a:xfrm>
          <a:prstGeom xmlns:a="http://schemas.openxmlformats.org/drawingml/2006/main" prst="line">
            <a:avLst/>
          </a:prstGeom>
          <a:noFill xmlns:a="http://schemas.openxmlformats.org/drawingml/2006/main"/>
          <a:ln xmlns:a="http://schemas.openxmlformats.org/drawingml/2006/main" w="47625">
            <a:solidFill>
              <a:srgbClr val="A7D9F1"/>
            </a:solidFill>
            <a:prstDash val="solid"/>
          </a:ln>
        </p:spPr>
      </p:sp>
      <p:sp>
        <p:nvSpPr>
          <p:cNvPr id="13" name="">
            <a:extLst xmlns:a="http://schemas.openxmlformats.org/drawingml/2006/main">
              <a:ext uri="{FF2B5EF4-FFF2-40B4-BE49-F238E27FC236}">
                <a16:creationId xmlns:a16="http://schemas.microsoft.com/office/drawing/2014/main" id="{EC1AF7F5-289F-4803-BB31-D120FE94AF5C}"/>
              </a:ext>
            </a:extLst>
          </p:cNvPr>
          <p:cNvSpPr>
            <a:spLocks xmlns:a="http://schemas.openxmlformats.org/drawingml/2006/main" noGrp="1"/>
          </p:cNvSpPr>
          <p:nvPr/>
        </p:nvSpPr>
        <p:spPr>
          <a:xfrm xmlns:a="http://schemas.openxmlformats.org/drawingml/2006/main">
            <a:off x="4467225" y="2133600"/>
            <a:ext cx="457200" cy="45720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2A8820F-4E2A-445A-8775-BF6B12F3CA4E}"/>
              </a:ext>
            </a:extLst>
          </p:cNvPr>
          <p:cNvSpPr>
            <a:spLocks xmlns:a="http://schemas.openxmlformats.org/drawingml/2006/main" noGrp="1"/>
          </p:cNvSpPr>
          <p:nvPr/>
        </p:nvSpPr>
        <p:spPr>
          <a:xfrm xmlns:a="http://schemas.openxmlformats.org/drawingml/2006/main">
            <a:off x="4467225" y="2266950"/>
            <a:ext cx="457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1">
                <a:solidFill>
                  <a:srgbClr val="FFFFFF"/>
                </a:solidFill>
                <a:latin typeface="Arial"/>
                <a:ea typeface="Arial"/>
                <a:cs typeface="Arial"/>
              </a:defRPr>
            </a:pPr>
            <a:r>
              <a:rPr sz="1200" b="1">
                <a:solidFill>
                  <a:srgbClr val="FFFFFF"/>
                </a:solidFill>
                <a:latin typeface="Arial"/>
                <a:ea typeface="Arial"/>
                <a:cs typeface="Arial"/>
              </a:rPr>
              <a:t>01</a:t>
            </a:r>
          </a:p>
        </p:txBody>
      </p:sp>
      <p:sp>
        <p:nvSpPr>
          <p:cNvPr id="15" name="">
            <a:extLst xmlns:a="http://schemas.openxmlformats.org/drawingml/2006/main">
              <a:ext uri="{FF2B5EF4-FFF2-40B4-BE49-F238E27FC236}">
                <a16:creationId xmlns:a16="http://schemas.microsoft.com/office/drawing/2014/main" id="{43F84B53-CAEA-429E-B26E-6E43C8128719}"/>
              </a:ext>
            </a:extLst>
          </p:cNvPr>
          <p:cNvSpPr>
            <a:spLocks xmlns:a="http://schemas.openxmlformats.org/drawingml/2006/main" noGrp="1"/>
          </p:cNvSpPr>
          <p:nvPr/>
        </p:nvSpPr>
        <p:spPr>
          <a:xfrm xmlns:a="http://schemas.openxmlformats.org/drawingml/2006/main">
            <a:off x="5191125" y="1885950"/>
            <a:ext cx="6486525" cy="7429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3E2957F-70FA-4309-BC49-1D6EE175F545}"/>
              </a:ext>
            </a:extLst>
          </p:cNvPr>
          <p:cNvSpPr>
            <a:spLocks xmlns:a="http://schemas.openxmlformats.org/drawingml/2006/main" noGrp="1"/>
          </p:cNvSpPr>
          <p:nvPr/>
        </p:nvSpPr>
        <p:spPr>
          <a:xfrm xmlns:a="http://schemas.openxmlformats.org/drawingml/2006/main">
            <a:off x="5457825" y="2009775"/>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875" b="1">
                <a:solidFill>
                  <a:srgbClr val="0A0D12"/>
                </a:solidFill>
                <a:latin typeface="Arial"/>
                <a:ea typeface="Arial"/>
                <a:cs typeface="Arial"/>
              </a:defRPr>
            </a:pPr>
            <a:r>
              <a:rPr sz="1875" b="1">
                <a:solidFill>
                  <a:srgbClr val="0A0D12"/>
                </a:solidFill>
                <a:latin typeface="Arial"/>
                <a:ea typeface="Arial"/>
                <a:cs typeface="Arial"/>
              </a:rPr>
              <a:t>EEG interface</a:t>
            </a:r>
          </a:p>
        </p:txBody>
      </p:sp>
      <p:sp>
        <p:nvSpPr>
          <p:cNvPr id="17" name="">
            <a:extLst xmlns:a="http://schemas.openxmlformats.org/drawingml/2006/main">
              <a:ext uri="{FF2B5EF4-FFF2-40B4-BE49-F238E27FC236}">
                <a16:creationId xmlns:a16="http://schemas.microsoft.com/office/drawing/2014/main" id="{85FF9A4C-112C-4DFB-9B51-2D0F14893415}"/>
              </a:ext>
            </a:extLst>
          </p:cNvPr>
          <p:cNvSpPr>
            <a:spLocks xmlns:a="http://schemas.openxmlformats.org/drawingml/2006/main" noGrp="1"/>
          </p:cNvSpPr>
          <p:nvPr/>
        </p:nvSpPr>
        <p:spPr>
          <a:xfrm xmlns:a="http://schemas.openxmlformats.org/drawingml/2006/main">
            <a:off x="8401050" y="2028825"/>
            <a:ext cx="29908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425" b="0">
                <a:solidFill>
                  <a:srgbClr val="5E6875"/>
                </a:solidFill>
                <a:latin typeface="Arial"/>
                <a:ea typeface="Arial"/>
                <a:cs typeface="Arial"/>
              </a:defRPr>
            </a:pPr>
            <a:r>
              <a:rPr sz="1425" b="0">
                <a:solidFill>
                  <a:srgbClr val="5E6875"/>
                </a:solidFill>
                <a:latin typeface="Arial"/>
                <a:ea typeface="Arial"/>
                <a:cs typeface="Arial"/>
              </a:rPr>
              <a:t>Signal quality, calibration and user intent input</a:t>
            </a:r>
          </a:p>
        </p:txBody>
      </p:sp>
      <p:sp>
        <p:nvSpPr>
          <p:cNvPr id="18" name="">
            <a:extLst xmlns:a="http://schemas.openxmlformats.org/drawingml/2006/main">
              <a:ext uri="{FF2B5EF4-FFF2-40B4-BE49-F238E27FC236}">
                <a16:creationId xmlns:a16="http://schemas.microsoft.com/office/drawing/2014/main" id="{91746F91-11D9-4590-AFFD-380916088A0C}"/>
              </a:ext>
            </a:extLst>
          </p:cNvPr>
          <p:cNvSpPr>
            <a:spLocks xmlns:a="http://schemas.openxmlformats.org/drawingml/2006/main" noGrp="1"/>
          </p:cNvSpPr>
          <p:nvPr/>
        </p:nvSpPr>
        <p:spPr>
          <a:xfrm xmlns:a="http://schemas.openxmlformats.org/drawingml/2006/main">
            <a:off x="4467225" y="2971800"/>
            <a:ext cx="457200" cy="45720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DFF0DFE-7883-460D-B922-1246A4F13759}"/>
              </a:ext>
            </a:extLst>
          </p:cNvPr>
          <p:cNvSpPr>
            <a:spLocks xmlns:a="http://schemas.openxmlformats.org/drawingml/2006/main" noGrp="1"/>
          </p:cNvSpPr>
          <p:nvPr/>
        </p:nvSpPr>
        <p:spPr>
          <a:xfrm xmlns:a="http://schemas.openxmlformats.org/drawingml/2006/main">
            <a:off x="4467225" y="3105150"/>
            <a:ext cx="457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1">
                <a:solidFill>
                  <a:srgbClr val="FFFFFF"/>
                </a:solidFill>
                <a:latin typeface="Arial"/>
                <a:ea typeface="Arial"/>
                <a:cs typeface="Arial"/>
              </a:defRPr>
            </a:pPr>
            <a:r>
              <a:rPr sz="1200" b="1">
                <a:solidFill>
                  <a:srgbClr val="FFFFFF"/>
                </a:solidFill>
                <a:latin typeface="Arial"/>
                <a:ea typeface="Arial"/>
                <a:cs typeface="Arial"/>
              </a:rPr>
              <a:t>02</a:t>
            </a:r>
          </a:p>
        </p:txBody>
      </p:sp>
      <p:sp>
        <p:nvSpPr>
          <p:cNvPr id="20" name="">
            <a:extLst xmlns:a="http://schemas.openxmlformats.org/drawingml/2006/main">
              <a:ext uri="{FF2B5EF4-FFF2-40B4-BE49-F238E27FC236}">
                <a16:creationId xmlns:a16="http://schemas.microsoft.com/office/drawing/2014/main" id="{9D76D982-94CB-4B19-884E-45143C128182}"/>
              </a:ext>
            </a:extLst>
          </p:cNvPr>
          <p:cNvSpPr>
            <a:spLocks xmlns:a="http://schemas.openxmlformats.org/drawingml/2006/main" noGrp="1"/>
          </p:cNvSpPr>
          <p:nvPr/>
        </p:nvSpPr>
        <p:spPr>
          <a:xfrm xmlns:a="http://schemas.openxmlformats.org/drawingml/2006/main">
            <a:off x="5191125" y="2724150"/>
            <a:ext cx="6486525" cy="7429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1706B10-93D9-403D-A639-42738E7C1BFF}"/>
              </a:ext>
            </a:extLst>
          </p:cNvPr>
          <p:cNvSpPr>
            <a:spLocks xmlns:a="http://schemas.openxmlformats.org/drawingml/2006/main" noGrp="1"/>
          </p:cNvSpPr>
          <p:nvPr/>
        </p:nvSpPr>
        <p:spPr>
          <a:xfrm xmlns:a="http://schemas.openxmlformats.org/drawingml/2006/main">
            <a:off x="5457825" y="2847975"/>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875" b="1">
                <a:solidFill>
                  <a:srgbClr val="0A0D12"/>
                </a:solidFill>
                <a:latin typeface="Arial"/>
                <a:ea typeface="Arial"/>
                <a:cs typeface="Arial"/>
              </a:defRPr>
            </a:pPr>
            <a:r>
              <a:rPr sz="1875" b="1">
                <a:solidFill>
                  <a:srgbClr val="0A0D12"/>
                </a:solidFill>
                <a:latin typeface="Arial"/>
                <a:ea typeface="Arial"/>
                <a:cs typeface="Arial"/>
              </a:rPr>
              <a:t>On-device intent decoder</a:t>
            </a:r>
          </a:p>
        </p:txBody>
      </p:sp>
      <p:sp>
        <p:nvSpPr>
          <p:cNvPr id="22" name="">
            <a:extLst xmlns:a="http://schemas.openxmlformats.org/drawingml/2006/main">
              <a:ext uri="{FF2B5EF4-FFF2-40B4-BE49-F238E27FC236}">
                <a16:creationId xmlns:a16="http://schemas.microsoft.com/office/drawing/2014/main" id="{E062B469-894C-448B-8F29-A72162F0B3D1}"/>
              </a:ext>
            </a:extLst>
          </p:cNvPr>
          <p:cNvSpPr>
            <a:spLocks xmlns:a="http://schemas.openxmlformats.org/drawingml/2006/main" noGrp="1"/>
          </p:cNvSpPr>
          <p:nvPr/>
        </p:nvSpPr>
        <p:spPr>
          <a:xfrm xmlns:a="http://schemas.openxmlformats.org/drawingml/2006/main">
            <a:off x="8401050" y="2867025"/>
            <a:ext cx="29908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425" b="0">
                <a:solidFill>
                  <a:srgbClr val="5E6875"/>
                </a:solidFill>
                <a:latin typeface="Arial"/>
                <a:ea typeface="Arial"/>
                <a:cs typeface="Arial"/>
              </a:defRPr>
            </a:pPr>
            <a:r>
              <a:rPr sz="1425" b="0">
                <a:solidFill>
                  <a:srgbClr val="5E6875"/>
                </a:solidFill>
                <a:latin typeface="Arial"/>
                <a:ea typeface="Arial"/>
                <a:cs typeface="Arial"/>
              </a:rPr>
              <a:t>Real-time inference with confidence gating</a:t>
            </a:r>
          </a:p>
        </p:txBody>
      </p:sp>
      <p:sp>
        <p:nvSpPr>
          <p:cNvPr id="23" name="">
            <a:extLst xmlns:a="http://schemas.openxmlformats.org/drawingml/2006/main">
              <a:ext uri="{FF2B5EF4-FFF2-40B4-BE49-F238E27FC236}">
                <a16:creationId xmlns:a16="http://schemas.microsoft.com/office/drawing/2014/main" id="{46C59EC0-D3F0-467B-B1BF-E592BD709C52}"/>
              </a:ext>
            </a:extLst>
          </p:cNvPr>
          <p:cNvSpPr>
            <a:spLocks xmlns:a="http://schemas.openxmlformats.org/drawingml/2006/main" noGrp="1"/>
          </p:cNvSpPr>
          <p:nvPr/>
        </p:nvSpPr>
        <p:spPr>
          <a:xfrm xmlns:a="http://schemas.openxmlformats.org/drawingml/2006/main">
            <a:off x="4467225" y="3810000"/>
            <a:ext cx="457200" cy="45720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32E853F7-B9C2-4EEE-A6AD-BB25FDB99702}"/>
              </a:ext>
            </a:extLst>
          </p:cNvPr>
          <p:cNvSpPr>
            <a:spLocks xmlns:a="http://schemas.openxmlformats.org/drawingml/2006/main" noGrp="1"/>
          </p:cNvSpPr>
          <p:nvPr/>
        </p:nvSpPr>
        <p:spPr>
          <a:xfrm xmlns:a="http://schemas.openxmlformats.org/drawingml/2006/main">
            <a:off x="4467225" y="3943350"/>
            <a:ext cx="457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1">
                <a:solidFill>
                  <a:srgbClr val="FFFFFF"/>
                </a:solidFill>
                <a:latin typeface="Arial"/>
                <a:ea typeface="Arial"/>
                <a:cs typeface="Arial"/>
              </a:defRPr>
            </a:pPr>
            <a:r>
              <a:rPr sz="1200" b="1">
                <a:solidFill>
                  <a:srgbClr val="FFFFFF"/>
                </a:solidFill>
                <a:latin typeface="Arial"/>
                <a:ea typeface="Arial"/>
                <a:cs typeface="Arial"/>
              </a:rPr>
              <a:t>03</a:t>
            </a:r>
          </a:p>
        </p:txBody>
      </p:sp>
      <p:sp>
        <p:nvSpPr>
          <p:cNvPr id="25" name="">
            <a:extLst xmlns:a="http://schemas.openxmlformats.org/drawingml/2006/main">
              <a:ext uri="{FF2B5EF4-FFF2-40B4-BE49-F238E27FC236}">
                <a16:creationId xmlns:a16="http://schemas.microsoft.com/office/drawing/2014/main" id="{8C966B16-303E-42EC-A9BE-A04EEDB0FB39}"/>
              </a:ext>
            </a:extLst>
          </p:cNvPr>
          <p:cNvSpPr>
            <a:spLocks xmlns:a="http://schemas.openxmlformats.org/drawingml/2006/main" noGrp="1"/>
          </p:cNvSpPr>
          <p:nvPr/>
        </p:nvSpPr>
        <p:spPr>
          <a:xfrm xmlns:a="http://schemas.openxmlformats.org/drawingml/2006/main">
            <a:off x="5191125" y="3562350"/>
            <a:ext cx="6486525" cy="742950"/>
          </a:xfrm>
          <a:prstGeom xmlns:a="http://schemas.openxmlformats.org/drawingml/2006/main" prst="rect">
            <a:avLst/>
          </a:prstGeom>
          <a:solidFill xmlns:a="http://schemas.openxmlformats.org/drawingml/2006/main">
            <a:srgbClr val="EAF6FC"/>
          </a:solidFill>
          <a:ln xmlns:a="http://schemas.openxmlformats.org/drawingml/2006/main" w="9525">
            <a:solidFill>
              <a:srgbClr val="B7DFF3"/>
            </a:solidFill>
            <a:prstDash val="solid"/>
          </a:ln>
        </p:spPr>
      </p:sp>
      <p:sp>
        <p:nvSpPr>
          <p:cNvPr id="26" name="">
            <a:extLst xmlns:a="http://schemas.openxmlformats.org/drawingml/2006/main">
              <a:ext uri="{FF2B5EF4-FFF2-40B4-BE49-F238E27FC236}">
                <a16:creationId xmlns:a16="http://schemas.microsoft.com/office/drawing/2014/main" id="{286710BB-4A1C-434B-8265-BBE455663802}"/>
              </a:ext>
            </a:extLst>
          </p:cNvPr>
          <p:cNvSpPr>
            <a:spLocks xmlns:a="http://schemas.openxmlformats.org/drawingml/2006/main" noGrp="1"/>
          </p:cNvSpPr>
          <p:nvPr/>
        </p:nvSpPr>
        <p:spPr>
          <a:xfrm xmlns:a="http://schemas.openxmlformats.org/drawingml/2006/main">
            <a:off x="5457825" y="3686175"/>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875" b="1">
                <a:solidFill>
                  <a:srgbClr val="1257C7"/>
                </a:solidFill>
                <a:latin typeface="Arial"/>
                <a:ea typeface="Arial"/>
                <a:cs typeface="Arial"/>
              </a:defRPr>
            </a:pPr>
            <a:r>
              <a:rPr sz="1875" b="1">
                <a:solidFill>
                  <a:srgbClr val="1257C7"/>
                </a:solidFill>
                <a:latin typeface="Arial"/>
                <a:ea typeface="Arial"/>
                <a:cs typeface="Arial"/>
              </a:rPr>
              <a:t>Independent safety supervisor</a:t>
            </a:r>
          </a:p>
        </p:txBody>
      </p:sp>
      <p:sp>
        <p:nvSpPr>
          <p:cNvPr id="27" name="">
            <a:extLst xmlns:a="http://schemas.openxmlformats.org/drawingml/2006/main">
              <a:ext uri="{FF2B5EF4-FFF2-40B4-BE49-F238E27FC236}">
                <a16:creationId xmlns:a16="http://schemas.microsoft.com/office/drawing/2014/main" id="{9F474204-6263-4A24-8E1F-74BB1FDB3460}"/>
              </a:ext>
            </a:extLst>
          </p:cNvPr>
          <p:cNvSpPr>
            <a:spLocks xmlns:a="http://schemas.openxmlformats.org/drawingml/2006/main" noGrp="1"/>
          </p:cNvSpPr>
          <p:nvPr/>
        </p:nvSpPr>
        <p:spPr>
          <a:xfrm xmlns:a="http://schemas.openxmlformats.org/drawingml/2006/main">
            <a:off x="8401050" y="3705225"/>
            <a:ext cx="29908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425" b="0">
                <a:solidFill>
                  <a:srgbClr val="5E6875"/>
                </a:solidFill>
                <a:latin typeface="Arial"/>
                <a:ea typeface="Arial"/>
                <a:cs typeface="Arial"/>
              </a:defRPr>
            </a:pPr>
            <a:r>
              <a:rPr sz="1425" b="0">
                <a:solidFill>
                  <a:srgbClr val="5E6875"/>
                </a:solidFill>
                <a:latin typeface="Arial"/>
                <a:ea typeface="Arial"/>
                <a:cs typeface="Arial"/>
              </a:rPr>
              <a:t>Hazard rules, safe stop and caregiver override</a:t>
            </a:r>
          </a:p>
        </p:txBody>
      </p:sp>
      <p:sp>
        <p:nvSpPr>
          <p:cNvPr id="28" name="">
            <a:extLst xmlns:a="http://schemas.openxmlformats.org/drawingml/2006/main">
              <a:ext uri="{FF2B5EF4-FFF2-40B4-BE49-F238E27FC236}">
                <a16:creationId xmlns:a16="http://schemas.microsoft.com/office/drawing/2014/main" id="{732B4BD7-08D8-4016-BFF0-E264343C07C5}"/>
              </a:ext>
            </a:extLst>
          </p:cNvPr>
          <p:cNvSpPr>
            <a:spLocks xmlns:a="http://schemas.openxmlformats.org/drawingml/2006/main" noGrp="1"/>
          </p:cNvSpPr>
          <p:nvPr/>
        </p:nvSpPr>
        <p:spPr>
          <a:xfrm xmlns:a="http://schemas.openxmlformats.org/drawingml/2006/main">
            <a:off x="4467225" y="4648200"/>
            <a:ext cx="457200" cy="45720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6B92667A-E102-493D-BD9A-523929D4D239}"/>
              </a:ext>
            </a:extLst>
          </p:cNvPr>
          <p:cNvSpPr>
            <a:spLocks xmlns:a="http://schemas.openxmlformats.org/drawingml/2006/main" noGrp="1"/>
          </p:cNvSpPr>
          <p:nvPr/>
        </p:nvSpPr>
        <p:spPr>
          <a:xfrm xmlns:a="http://schemas.openxmlformats.org/drawingml/2006/main">
            <a:off x="4467225" y="4781550"/>
            <a:ext cx="457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1">
                <a:solidFill>
                  <a:srgbClr val="FFFFFF"/>
                </a:solidFill>
                <a:latin typeface="Arial"/>
                <a:ea typeface="Arial"/>
                <a:cs typeface="Arial"/>
              </a:defRPr>
            </a:pPr>
            <a:r>
              <a:rPr sz="1200" b="1">
                <a:solidFill>
                  <a:srgbClr val="FFFFFF"/>
                </a:solidFill>
                <a:latin typeface="Arial"/>
                <a:ea typeface="Arial"/>
                <a:cs typeface="Arial"/>
              </a:rPr>
              <a:t>04</a:t>
            </a:r>
          </a:p>
        </p:txBody>
      </p:sp>
      <p:sp>
        <p:nvSpPr>
          <p:cNvPr id="30" name="">
            <a:extLst xmlns:a="http://schemas.openxmlformats.org/drawingml/2006/main">
              <a:ext uri="{FF2B5EF4-FFF2-40B4-BE49-F238E27FC236}">
                <a16:creationId xmlns:a16="http://schemas.microsoft.com/office/drawing/2014/main" id="{DAA864CF-D7E5-45FE-ADCA-272392F0B730}"/>
              </a:ext>
            </a:extLst>
          </p:cNvPr>
          <p:cNvSpPr>
            <a:spLocks xmlns:a="http://schemas.openxmlformats.org/drawingml/2006/main" noGrp="1"/>
          </p:cNvSpPr>
          <p:nvPr/>
        </p:nvSpPr>
        <p:spPr>
          <a:xfrm xmlns:a="http://schemas.openxmlformats.org/drawingml/2006/main">
            <a:off x="5191125" y="4400550"/>
            <a:ext cx="6486525" cy="7429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72A700DA-FD0D-465D-B5F1-64F6D2ADB42C}"/>
              </a:ext>
            </a:extLst>
          </p:cNvPr>
          <p:cNvSpPr>
            <a:spLocks xmlns:a="http://schemas.openxmlformats.org/drawingml/2006/main" noGrp="1"/>
          </p:cNvSpPr>
          <p:nvPr/>
        </p:nvSpPr>
        <p:spPr>
          <a:xfrm xmlns:a="http://schemas.openxmlformats.org/drawingml/2006/main">
            <a:off x="5457825" y="4524375"/>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875" b="1">
                <a:solidFill>
                  <a:srgbClr val="0A0D12"/>
                </a:solidFill>
                <a:latin typeface="Arial"/>
                <a:ea typeface="Arial"/>
                <a:cs typeface="Arial"/>
              </a:defRPr>
            </a:pPr>
            <a:r>
              <a:rPr sz="1875" b="1">
                <a:solidFill>
                  <a:srgbClr val="0A0D12"/>
                </a:solidFill>
                <a:latin typeface="Arial"/>
                <a:ea typeface="Arial"/>
                <a:cs typeface="Arial"/>
              </a:rPr>
              <a:t>Shared-control + wheelchair gateway</a:t>
            </a:r>
          </a:p>
        </p:txBody>
      </p:sp>
      <p:sp>
        <p:nvSpPr>
          <p:cNvPr id="32" name="">
            <a:extLst xmlns:a="http://schemas.openxmlformats.org/drawingml/2006/main">
              <a:ext uri="{FF2B5EF4-FFF2-40B4-BE49-F238E27FC236}">
                <a16:creationId xmlns:a16="http://schemas.microsoft.com/office/drawing/2014/main" id="{44C579A2-F9AC-4B7D-A799-CC7433810BAA}"/>
              </a:ext>
            </a:extLst>
          </p:cNvPr>
          <p:cNvSpPr>
            <a:spLocks xmlns:a="http://schemas.openxmlformats.org/drawingml/2006/main" noGrp="1"/>
          </p:cNvSpPr>
          <p:nvPr/>
        </p:nvSpPr>
        <p:spPr>
          <a:xfrm xmlns:a="http://schemas.openxmlformats.org/drawingml/2006/main">
            <a:off x="8401050" y="4543425"/>
            <a:ext cx="29908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425" b="0">
                <a:solidFill>
                  <a:srgbClr val="5E6875"/>
                </a:solidFill>
                <a:latin typeface="Arial"/>
                <a:ea typeface="Arial"/>
                <a:cs typeface="Arial"/>
              </a:defRPr>
            </a:pPr>
            <a:r>
              <a:rPr sz="1425" b="0">
                <a:solidFill>
                  <a:srgbClr val="5E6875"/>
                </a:solidFill>
                <a:latin typeface="Arial"/>
                <a:ea typeface="Arial"/>
                <a:cs typeface="Arial"/>
              </a:rPr>
              <a:t>Obstacle avoidance and platform adapter</a:t>
            </a:r>
          </a:p>
        </p:txBody>
      </p:sp>
      <p:sp>
        <p:nvSpPr>
          <p:cNvPr id="33" name="">
            <a:extLst xmlns:a="http://schemas.openxmlformats.org/drawingml/2006/main">
              <a:ext uri="{FF2B5EF4-FFF2-40B4-BE49-F238E27FC236}">
                <a16:creationId xmlns:a16="http://schemas.microsoft.com/office/drawing/2014/main" id="{5BCEE99D-A01F-468E-9FDA-E26527DB1FA0}"/>
              </a:ext>
            </a:extLst>
          </p:cNvPr>
          <p:cNvSpPr>
            <a:spLocks xmlns:a="http://schemas.openxmlformats.org/drawingml/2006/main" noGrp="1"/>
          </p:cNvSpPr>
          <p:nvPr/>
        </p:nvSpPr>
        <p:spPr>
          <a:xfrm xmlns:a="http://schemas.openxmlformats.org/drawingml/2006/main">
            <a:off x="4467225" y="5486400"/>
            <a:ext cx="457200" cy="45720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DA2DA18F-EECF-4475-8712-8EF21FD60426}"/>
              </a:ext>
            </a:extLst>
          </p:cNvPr>
          <p:cNvSpPr>
            <a:spLocks xmlns:a="http://schemas.openxmlformats.org/drawingml/2006/main" noGrp="1"/>
          </p:cNvSpPr>
          <p:nvPr/>
        </p:nvSpPr>
        <p:spPr>
          <a:xfrm xmlns:a="http://schemas.openxmlformats.org/drawingml/2006/main">
            <a:off x="4467225" y="5619750"/>
            <a:ext cx="457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1">
                <a:solidFill>
                  <a:srgbClr val="FFFFFF"/>
                </a:solidFill>
                <a:latin typeface="Arial"/>
                <a:ea typeface="Arial"/>
                <a:cs typeface="Arial"/>
              </a:defRPr>
            </a:pPr>
            <a:r>
              <a:rPr sz="1200" b="1">
                <a:solidFill>
                  <a:srgbClr val="FFFFFF"/>
                </a:solidFill>
                <a:latin typeface="Arial"/>
                <a:ea typeface="Arial"/>
                <a:cs typeface="Arial"/>
              </a:rPr>
              <a:t>05</a:t>
            </a:r>
          </a:p>
        </p:txBody>
      </p:sp>
      <p:sp>
        <p:nvSpPr>
          <p:cNvPr id="35" name="">
            <a:extLst xmlns:a="http://schemas.openxmlformats.org/drawingml/2006/main">
              <a:ext uri="{FF2B5EF4-FFF2-40B4-BE49-F238E27FC236}">
                <a16:creationId xmlns:a16="http://schemas.microsoft.com/office/drawing/2014/main" id="{9B2D37C2-1B3C-42F8-8BFF-DCABE1147915}"/>
              </a:ext>
            </a:extLst>
          </p:cNvPr>
          <p:cNvSpPr>
            <a:spLocks xmlns:a="http://schemas.openxmlformats.org/drawingml/2006/main" noGrp="1"/>
          </p:cNvSpPr>
          <p:nvPr/>
        </p:nvSpPr>
        <p:spPr>
          <a:xfrm xmlns:a="http://schemas.openxmlformats.org/drawingml/2006/main">
            <a:off x="5191125" y="5238750"/>
            <a:ext cx="6486525" cy="7429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6E9AD4E6-7CB6-4B6F-91BA-0BF34C2470B9}"/>
              </a:ext>
            </a:extLst>
          </p:cNvPr>
          <p:cNvSpPr>
            <a:spLocks xmlns:a="http://schemas.openxmlformats.org/drawingml/2006/main" noGrp="1"/>
          </p:cNvSpPr>
          <p:nvPr/>
        </p:nvSpPr>
        <p:spPr>
          <a:xfrm xmlns:a="http://schemas.openxmlformats.org/drawingml/2006/main">
            <a:off x="5457825" y="5362575"/>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875" b="1">
                <a:solidFill>
                  <a:srgbClr val="0A0D12"/>
                </a:solidFill>
                <a:latin typeface="Arial"/>
                <a:ea typeface="Arial"/>
                <a:cs typeface="Arial"/>
              </a:defRPr>
            </a:pPr>
            <a:r>
              <a:rPr sz="1875" b="1">
                <a:solidFill>
                  <a:srgbClr val="0A0D12"/>
                </a:solidFill>
                <a:latin typeface="Arial"/>
                <a:ea typeface="Arial"/>
                <a:cs typeface="Arial"/>
              </a:rPr>
              <a:t>Setup app + secure logs</a:t>
            </a:r>
          </a:p>
        </p:txBody>
      </p:sp>
      <p:sp>
        <p:nvSpPr>
          <p:cNvPr id="37" name="">
            <a:extLst xmlns:a="http://schemas.openxmlformats.org/drawingml/2006/main">
              <a:ext uri="{FF2B5EF4-FFF2-40B4-BE49-F238E27FC236}">
                <a16:creationId xmlns:a16="http://schemas.microsoft.com/office/drawing/2014/main" id="{50FE5F7D-7D79-47C1-A108-54A0793844E8}"/>
              </a:ext>
            </a:extLst>
          </p:cNvPr>
          <p:cNvSpPr>
            <a:spLocks xmlns:a="http://schemas.openxmlformats.org/drawingml/2006/main" noGrp="1"/>
          </p:cNvSpPr>
          <p:nvPr/>
        </p:nvSpPr>
        <p:spPr>
          <a:xfrm xmlns:a="http://schemas.openxmlformats.org/drawingml/2006/main">
            <a:off x="8401050" y="5381625"/>
            <a:ext cx="29908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425" b="0">
                <a:solidFill>
                  <a:srgbClr val="5E6875"/>
                </a:solidFill>
                <a:latin typeface="Arial"/>
                <a:ea typeface="Arial"/>
                <a:cs typeface="Arial"/>
              </a:defRPr>
            </a:pPr>
            <a:r>
              <a:rPr sz="1425" b="0">
                <a:solidFill>
                  <a:srgbClr val="5E6875"/>
                </a:solidFill>
                <a:latin typeface="Arial"/>
                <a:ea typeface="Arial"/>
                <a:cs typeface="Arial"/>
              </a:rPr>
              <a:t>Configuration, diagnostics and traceable evidence</a:t>
            </a:r>
          </a:p>
        </p:txBody>
      </p:sp>
    </p:spTree>
    <p:extLst>
      <p:ext uri="{BB962C8B-B14F-4D97-AF65-F5344CB8AC3E}">
        <p14:creationId xmlns:p14="http://schemas.microsoft.com/office/powerpoint/2010/main" val="114164970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0" name="nextsynapse-wordmark">
            <a:extLst xmlns:a="http://schemas.openxmlformats.org/drawingml/2006/main">
              <a:ext uri="{FF2B5EF4-FFF2-40B4-BE49-F238E27FC236}">
                <a16:creationId xmlns:a16="http://schemas.microsoft.com/office/drawing/2014/main" id="{0E267F3C-FBE4-4244-8F9D-51D7798BA469}"/>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1BB7A074-601F-4172-BA1A-7142D1DEA98E}"/>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4-title">
            <a:extLst xmlns:a="http://schemas.openxmlformats.org/drawingml/2006/main">
              <a:ext uri="{FF2B5EF4-FFF2-40B4-BE49-F238E27FC236}">
                <a16:creationId xmlns:a16="http://schemas.microsoft.com/office/drawing/2014/main" id="{A8E6ED06-D7AA-449E-B657-1B0A8117A2F9}"/>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Five workstreams move in parallel</a:t>
            </a:r>
          </a:p>
        </p:txBody>
      </p:sp>
      <p:sp>
        <p:nvSpPr>
          <p:cNvPr id="4" name="">
            <a:extLst xmlns:a="http://schemas.openxmlformats.org/drawingml/2006/main">
              <a:ext uri="{FF2B5EF4-FFF2-40B4-BE49-F238E27FC236}">
                <a16:creationId xmlns:a16="http://schemas.microsoft.com/office/drawing/2014/main" id="{2264DA4A-06D0-4922-9BD0-E309C6B8D18B}"/>
              </a:ext>
            </a:extLst>
          </p:cNvPr>
          <p:cNvSpPr>
            <a:spLocks xmlns:a="http://schemas.openxmlformats.org/drawingml/2006/main" noGrp="1"/>
          </p:cNvSpPr>
          <p:nvPr/>
        </p:nvSpPr>
        <p:spPr>
          <a:xfrm xmlns:a="http://schemas.openxmlformats.org/drawingml/2006/main">
            <a:off x="514350" y="1333500"/>
            <a:ext cx="1066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Each release is gated by safety evidence, usability evidence and traceable design controls.</a:t>
            </a:r>
          </a:p>
        </p:txBody>
      </p:sp>
      <p:sp>
        <p:nvSpPr>
          <p:cNvPr id="5" name="">
            <a:extLst xmlns:a="http://schemas.openxmlformats.org/drawingml/2006/main">
              <a:ext uri="{FF2B5EF4-FFF2-40B4-BE49-F238E27FC236}">
                <a16:creationId xmlns:a16="http://schemas.microsoft.com/office/drawing/2014/main" id="{23E95E2D-FD7D-4424-917D-3E016231A57E}"/>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6" name="">
            <a:extLst xmlns:a="http://schemas.openxmlformats.org/drawingml/2006/main">
              <a:ext uri="{FF2B5EF4-FFF2-40B4-BE49-F238E27FC236}">
                <a16:creationId xmlns:a16="http://schemas.microsoft.com/office/drawing/2014/main" id="{3A71C5DD-DC6C-4455-862A-EC2095C6AC7E}"/>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7" name="">
            <a:extLst xmlns:a="http://schemas.openxmlformats.org/drawingml/2006/main">
              <a:ext uri="{FF2B5EF4-FFF2-40B4-BE49-F238E27FC236}">
                <a16:creationId xmlns:a16="http://schemas.microsoft.com/office/drawing/2014/main" id="{5FD79219-88E3-4B32-A4C5-50F451EA7E71}"/>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04</a:t>
            </a:r>
          </a:p>
        </p:txBody>
      </p:sp>
      <p:sp>
        <p:nvSpPr>
          <p:cNvPr id="8" name="">
            <a:extLst xmlns:a="http://schemas.openxmlformats.org/drawingml/2006/main">
              <a:ext uri="{FF2B5EF4-FFF2-40B4-BE49-F238E27FC236}">
                <a16:creationId xmlns:a16="http://schemas.microsoft.com/office/drawing/2014/main" id="{DF67C5D9-C977-412F-90BD-2AFECECEC34F}"/>
              </a:ext>
            </a:extLst>
          </p:cNvPr>
          <p:cNvSpPr>
            <a:spLocks xmlns:a="http://schemas.openxmlformats.org/drawingml/2006/main" noGrp="1"/>
          </p:cNvSpPr>
          <p:nvPr/>
        </p:nvSpPr>
        <p:spPr>
          <a:xfrm xmlns:a="http://schemas.openxmlformats.org/drawingml/2006/main">
            <a:off x="857250" y="1952625"/>
            <a:ext cx="266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WORKSTREAM</a:t>
            </a:r>
          </a:p>
        </p:txBody>
      </p:sp>
      <p:sp>
        <p:nvSpPr>
          <p:cNvPr id="9" name="">
            <a:extLst xmlns:a="http://schemas.openxmlformats.org/drawingml/2006/main">
              <a:ext uri="{FF2B5EF4-FFF2-40B4-BE49-F238E27FC236}">
                <a16:creationId xmlns:a16="http://schemas.microsoft.com/office/drawing/2014/main" id="{C003F726-8C7F-44CD-A884-640CC0E4B2F0}"/>
              </a:ext>
            </a:extLst>
          </p:cNvPr>
          <p:cNvSpPr>
            <a:spLocks xmlns:a="http://schemas.openxmlformats.org/drawingml/2006/main" noGrp="1"/>
          </p:cNvSpPr>
          <p:nvPr/>
        </p:nvSpPr>
        <p:spPr>
          <a:xfrm xmlns:a="http://schemas.openxmlformats.org/drawingml/2006/main">
            <a:off x="4791075" y="1952625"/>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18-MONTH OUTPUT</a:t>
            </a:r>
          </a:p>
        </p:txBody>
      </p:sp>
      <p:sp>
        <p:nvSpPr>
          <p:cNvPr id="10" name="">
            <a:extLst xmlns:a="http://schemas.openxmlformats.org/drawingml/2006/main">
              <a:ext uri="{FF2B5EF4-FFF2-40B4-BE49-F238E27FC236}">
                <a16:creationId xmlns:a16="http://schemas.microsoft.com/office/drawing/2014/main" id="{F0C01FB9-2A47-4BD1-890E-FD26980ED152}"/>
              </a:ext>
            </a:extLst>
          </p:cNvPr>
          <p:cNvSpPr>
            <a:spLocks xmlns:a="http://schemas.openxmlformats.org/drawingml/2006/main" noGrp="1"/>
          </p:cNvSpPr>
          <p:nvPr/>
        </p:nvSpPr>
        <p:spPr>
          <a:xfrm xmlns:a="http://schemas.openxmlformats.org/drawingml/2006/main">
            <a:off x="514350" y="2228850"/>
            <a:ext cx="11163300" cy="0"/>
          </a:xfrm>
          <a:prstGeom xmlns:a="http://schemas.openxmlformats.org/drawingml/2006/main" prst="line">
            <a:avLst/>
          </a:prstGeom>
          <a:noFill xmlns:a="http://schemas.openxmlformats.org/drawingml/2006/main"/>
          <a:ln xmlns:a="http://schemas.openxmlformats.org/drawingml/2006/main" w="19050">
            <a:solidFill>
              <a:srgbClr val="0A0D12"/>
            </a:solidFill>
            <a:prstDash val="solid"/>
          </a:ln>
        </p:spPr>
      </p:sp>
      <p:sp>
        <p:nvSpPr>
          <p:cNvPr id="11" name="">
            <a:extLst xmlns:a="http://schemas.openxmlformats.org/drawingml/2006/main">
              <a:ext uri="{FF2B5EF4-FFF2-40B4-BE49-F238E27FC236}">
                <a16:creationId xmlns:a16="http://schemas.microsoft.com/office/drawing/2014/main" id="{906BAFB7-D920-4E76-900D-80585341A39D}"/>
              </a:ext>
            </a:extLst>
          </p:cNvPr>
          <p:cNvSpPr>
            <a:spLocks xmlns:a="http://schemas.openxmlformats.org/drawingml/2006/main" noGrp="1"/>
          </p:cNvSpPr>
          <p:nvPr/>
        </p:nvSpPr>
        <p:spPr>
          <a:xfrm xmlns:a="http://schemas.openxmlformats.org/drawingml/2006/main">
            <a:off x="514350" y="2400300"/>
            <a:ext cx="495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3D8DFF"/>
                </a:solidFill>
                <a:latin typeface="Arial"/>
                <a:ea typeface="Arial"/>
                <a:cs typeface="Arial"/>
              </a:defRPr>
            </a:pPr>
            <a:r>
              <a:rPr sz="1350" b="1">
                <a:solidFill>
                  <a:srgbClr val="3D8DFF"/>
                </a:solidFill>
                <a:latin typeface="Arial"/>
                <a:ea typeface="Arial"/>
                <a:cs typeface="Arial"/>
              </a:rPr>
              <a:t>01</a:t>
            </a:r>
          </a:p>
        </p:txBody>
      </p:sp>
      <p:sp>
        <p:nvSpPr>
          <p:cNvPr id="12" name="">
            <a:extLst xmlns:a="http://schemas.openxmlformats.org/drawingml/2006/main">
              <a:ext uri="{FF2B5EF4-FFF2-40B4-BE49-F238E27FC236}">
                <a16:creationId xmlns:a16="http://schemas.microsoft.com/office/drawing/2014/main" id="{65780C50-8374-4058-87A4-D8FE47CBC5DD}"/>
              </a:ext>
            </a:extLst>
          </p:cNvPr>
          <p:cNvSpPr>
            <a:spLocks xmlns:a="http://schemas.openxmlformats.org/drawingml/2006/main" noGrp="1"/>
          </p:cNvSpPr>
          <p:nvPr/>
        </p:nvSpPr>
        <p:spPr>
          <a:xfrm xmlns:a="http://schemas.openxmlformats.org/drawingml/2006/main">
            <a:off x="1143000" y="234315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Product &amp; AI</a:t>
            </a:r>
          </a:p>
        </p:txBody>
      </p:sp>
      <p:sp>
        <p:nvSpPr>
          <p:cNvPr id="13" name="">
            <a:extLst xmlns:a="http://schemas.openxmlformats.org/drawingml/2006/main">
              <a:ext uri="{FF2B5EF4-FFF2-40B4-BE49-F238E27FC236}">
                <a16:creationId xmlns:a16="http://schemas.microsoft.com/office/drawing/2014/main" id="{D35B0BF4-4048-46CB-9D43-F99711A78EF2}"/>
              </a:ext>
            </a:extLst>
          </p:cNvPr>
          <p:cNvSpPr>
            <a:spLocks xmlns:a="http://schemas.openxmlformats.org/drawingml/2006/main" noGrp="1"/>
          </p:cNvSpPr>
          <p:nvPr/>
        </p:nvSpPr>
        <p:spPr>
          <a:xfrm xmlns:a="http://schemas.openxmlformats.org/drawingml/2006/main">
            <a:off x="4791075" y="2343150"/>
            <a:ext cx="6572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Stable intent decoding, shared control, calibration and release software</a:t>
            </a:r>
          </a:p>
        </p:txBody>
      </p:sp>
      <p:sp>
        <p:nvSpPr>
          <p:cNvPr id="14" name="">
            <a:extLst xmlns:a="http://schemas.openxmlformats.org/drawingml/2006/main">
              <a:ext uri="{FF2B5EF4-FFF2-40B4-BE49-F238E27FC236}">
                <a16:creationId xmlns:a16="http://schemas.microsoft.com/office/drawing/2014/main" id="{10B82A93-11BA-4283-AF23-D9B15B522C6C}"/>
              </a:ext>
            </a:extLst>
          </p:cNvPr>
          <p:cNvSpPr>
            <a:spLocks xmlns:a="http://schemas.openxmlformats.org/drawingml/2006/main" noGrp="1"/>
          </p:cNvSpPr>
          <p:nvPr/>
        </p:nvSpPr>
        <p:spPr>
          <a:xfrm xmlns:a="http://schemas.openxmlformats.org/drawingml/2006/main">
            <a:off x="514350" y="2971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15" name="">
            <a:extLst xmlns:a="http://schemas.openxmlformats.org/drawingml/2006/main">
              <a:ext uri="{FF2B5EF4-FFF2-40B4-BE49-F238E27FC236}">
                <a16:creationId xmlns:a16="http://schemas.microsoft.com/office/drawing/2014/main" id="{F31DEEFC-ECED-41FC-B39D-7081E9A12FE2}"/>
              </a:ext>
            </a:extLst>
          </p:cNvPr>
          <p:cNvSpPr>
            <a:spLocks xmlns:a="http://schemas.openxmlformats.org/drawingml/2006/main" noGrp="1"/>
          </p:cNvSpPr>
          <p:nvPr/>
        </p:nvSpPr>
        <p:spPr>
          <a:xfrm xmlns:a="http://schemas.openxmlformats.org/drawingml/2006/main">
            <a:off x="514350" y="3143250"/>
            <a:ext cx="495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3D8DFF"/>
                </a:solidFill>
                <a:latin typeface="Arial"/>
                <a:ea typeface="Arial"/>
                <a:cs typeface="Arial"/>
              </a:defRPr>
            </a:pPr>
            <a:r>
              <a:rPr sz="1350" b="1">
                <a:solidFill>
                  <a:srgbClr val="3D8DFF"/>
                </a:solidFill>
                <a:latin typeface="Arial"/>
                <a:ea typeface="Arial"/>
                <a:cs typeface="Arial"/>
              </a:rPr>
              <a:t>02</a:t>
            </a:r>
          </a:p>
        </p:txBody>
      </p:sp>
      <p:sp>
        <p:nvSpPr>
          <p:cNvPr id="16" name="">
            <a:extLst xmlns:a="http://schemas.openxmlformats.org/drawingml/2006/main">
              <a:ext uri="{FF2B5EF4-FFF2-40B4-BE49-F238E27FC236}">
                <a16:creationId xmlns:a16="http://schemas.microsoft.com/office/drawing/2014/main" id="{9DD8F04B-1E81-49DB-86F9-5D57A1A40DAC}"/>
              </a:ext>
            </a:extLst>
          </p:cNvPr>
          <p:cNvSpPr>
            <a:spLocks xmlns:a="http://schemas.openxmlformats.org/drawingml/2006/main" noGrp="1"/>
          </p:cNvSpPr>
          <p:nvPr/>
        </p:nvSpPr>
        <p:spPr>
          <a:xfrm xmlns:a="http://schemas.openxmlformats.org/drawingml/2006/main">
            <a:off x="1143000" y="308610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Hardware &amp; integration</a:t>
            </a:r>
          </a:p>
        </p:txBody>
      </p:sp>
      <p:sp>
        <p:nvSpPr>
          <p:cNvPr id="17" name="">
            <a:extLst xmlns:a="http://schemas.openxmlformats.org/drawingml/2006/main">
              <a:ext uri="{FF2B5EF4-FFF2-40B4-BE49-F238E27FC236}">
                <a16:creationId xmlns:a16="http://schemas.microsoft.com/office/drawing/2014/main" id="{3A0C0A13-D4EB-45B2-AE1A-84CD6310389D}"/>
              </a:ext>
            </a:extLst>
          </p:cNvPr>
          <p:cNvSpPr>
            <a:spLocks xmlns:a="http://schemas.openxmlformats.org/drawingml/2006/main" noGrp="1"/>
          </p:cNvSpPr>
          <p:nvPr/>
        </p:nvSpPr>
        <p:spPr>
          <a:xfrm xmlns:a="http://schemas.openxmlformats.org/drawingml/2006/main">
            <a:off x="4791075" y="3086100"/>
            <a:ext cx="6572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EEG interface, safety controller, sensors and 1–2 platform adapters</a:t>
            </a:r>
          </a:p>
        </p:txBody>
      </p:sp>
      <p:sp>
        <p:nvSpPr>
          <p:cNvPr id="18" name="">
            <a:extLst xmlns:a="http://schemas.openxmlformats.org/drawingml/2006/main">
              <a:ext uri="{FF2B5EF4-FFF2-40B4-BE49-F238E27FC236}">
                <a16:creationId xmlns:a16="http://schemas.microsoft.com/office/drawing/2014/main" id="{8511BE4E-8BBF-4859-A09D-3976D6D283D6}"/>
              </a:ext>
            </a:extLst>
          </p:cNvPr>
          <p:cNvSpPr>
            <a:spLocks xmlns:a="http://schemas.openxmlformats.org/drawingml/2006/main" noGrp="1"/>
          </p:cNvSpPr>
          <p:nvPr/>
        </p:nvSpPr>
        <p:spPr>
          <a:xfrm xmlns:a="http://schemas.openxmlformats.org/drawingml/2006/main">
            <a:off x="514350" y="371475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19" name="">
            <a:extLst xmlns:a="http://schemas.openxmlformats.org/drawingml/2006/main">
              <a:ext uri="{FF2B5EF4-FFF2-40B4-BE49-F238E27FC236}">
                <a16:creationId xmlns:a16="http://schemas.microsoft.com/office/drawing/2014/main" id="{7FAC442B-1A3B-468C-B374-AE7CAFB3F659}"/>
              </a:ext>
            </a:extLst>
          </p:cNvPr>
          <p:cNvSpPr>
            <a:spLocks xmlns:a="http://schemas.openxmlformats.org/drawingml/2006/main" noGrp="1"/>
          </p:cNvSpPr>
          <p:nvPr/>
        </p:nvSpPr>
        <p:spPr>
          <a:xfrm xmlns:a="http://schemas.openxmlformats.org/drawingml/2006/main">
            <a:off x="514350" y="3886200"/>
            <a:ext cx="495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3D8DFF"/>
                </a:solidFill>
                <a:latin typeface="Arial"/>
                <a:ea typeface="Arial"/>
                <a:cs typeface="Arial"/>
              </a:defRPr>
            </a:pPr>
            <a:r>
              <a:rPr sz="1350" b="1">
                <a:solidFill>
                  <a:srgbClr val="3D8DFF"/>
                </a:solidFill>
                <a:latin typeface="Arial"/>
                <a:ea typeface="Arial"/>
                <a:cs typeface="Arial"/>
              </a:rPr>
              <a:t>03</a:t>
            </a:r>
          </a:p>
        </p:txBody>
      </p:sp>
      <p:sp>
        <p:nvSpPr>
          <p:cNvPr id="20" name="">
            <a:extLst xmlns:a="http://schemas.openxmlformats.org/drawingml/2006/main">
              <a:ext uri="{FF2B5EF4-FFF2-40B4-BE49-F238E27FC236}">
                <a16:creationId xmlns:a16="http://schemas.microsoft.com/office/drawing/2014/main" id="{E8B987B5-0166-4F47-813B-6E33E2A55043}"/>
              </a:ext>
            </a:extLst>
          </p:cNvPr>
          <p:cNvSpPr>
            <a:spLocks xmlns:a="http://schemas.openxmlformats.org/drawingml/2006/main" noGrp="1"/>
          </p:cNvSpPr>
          <p:nvPr/>
        </p:nvSpPr>
        <p:spPr>
          <a:xfrm xmlns:a="http://schemas.openxmlformats.org/drawingml/2006/main">
            <a:off x="1143000" y="382905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Quality &amp; regulatory</a:t>
            </a:r>
          </a:p>
        </p:txBody>
      </p:sp>
      <p:sp>
        <p:nvSpPr>
          <p:cNvPr id="21" name="">
            <a:extLst xmlns:a="http://schemas.openxmlformats.org/drawingml/2006/main">
              <a:ext uri="{FF2B5EF4-FFF2-40B4-BE49-F238E27FC236}">
                <a16:creationId xmlns:a16="http://schemas.microsoft.com/office/drawing/2014/main" id="{71CB33C2-CFAC-4FB5-B2A1-87C8809E5DC3}"/>
              </a:ext>
            </a:extLst>
          </p:cNvPr>
          <p:cNvSpPr>
            <a:spLocks xmlns:a="http://schemas.openxmlformats.org/drawingml/2006/main" noGrp="1"/>
          </p:cNvSpPr>
          <p:nvPr/>
        </p:nvSpPr>
        <p:spPr>
          <a:xfrm xmlns:a="http://schemas.openxmlformats.org/drawingml/2006/main">
            <a:off x="4791075" y="3829050"/>
            <a:ext cx="6572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QMS, risk file, V&amp;V, usability and technical documentation</a:t>
            </a:r>
          </a:p>
        </p:txBody>
      </p:sp>
      <p:sp>
        <p:nvSpPr>
          <p:cNvPr id="22" name="">
            <a:extLst xmlns:a="http://schemas.openxmlformats.org/drawingml/2006/main">
              <a:ext uri="{FF2B5EF4-FFF2-40B4-BE49-F238E27FC236}">
                <a16:creationId xmlns:a16="http://schemas.microsoft.com/office/drawing/2014/main" id="{30565776-27B3-45ED-B513-0031915C3643}"/>
              </a:ext>
            </a:extLst>
          </p:cNvPr>
          <p:cNvSpPr>
            <a:spLocks xmlns:a="http://schemas.openxmlformats.org/drawingml/2006/main" noGrp="1"/>
          </p:cNvSpPr>
          <p:nvPr/>
        </p:nvSpPr>
        <p:spPr>
          <a:xfrm xmlns:a="http://schemas.openxmlformats.org/drawingml/2006/main">
            <a:off x="514350" y="44577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23" name="">
            <a:extLst xmlns:a="http://schemas.openxmlformats.org/drawingml/2006/main">
              <a:ext uri="{FF2B5EF4-FFF2-40B4-BE49-F238E27FC236}">
                <a16:creationId xmlns:a16="http://schemas.microsoft.com/office/drawing/2014/main" id="{3240ED6A-6092-4404-BFC3-A396068A0BDC}"/>
              </a:ext>
            </a:extLst>
          </p:cNvPr>
          <p:cNvSpPr>
            <a:spLocks xmlns:a="http://schemas.openxmlformats.org/drawingml/2006/main" noGrp="1"/>
          </p:cNvSpPr>
          <p:nvPr/>
        </p:nvSpPr>
        <p:spPr>
          <a:xfrm xmlns:a="http://schemas.openxmlformats.org/drawingml/2006/main">
            <a:off x="514350" y="4629150"/>
            <a:ext cx="495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3D8DFF"/>
                </a:solidFill>
                <a:latin typeface="Arial"/>
                <a:ea typeface="Arial"/>
                <a:cs typeface="Arial"/>
              </a:defRPr>
            </a:pPr>
            <a:r>
              <a:rPr sz="1350" b="1">
                <a:solidFill>
                  <a:srgbClr val="3D8DFF"/>
                </a:solidFill>
                <a:latin typeface="Arial"/>
                <a:ea typeface="Arial"/>
                <a:cs typeface="Arial"/>
              </a:rPr>
              <a:t>04</a:t>
            </a:r>
          </a:p>
        </p:txBody>
      </p:sp>
      <p:sp>
        <p:nvSpPr>
          <p:cNvPr id="24" name="">
            <a:extLst xmlns:a="http://schemas.openxmlformats.org/drawingml/2006/main">
              <a:ext uri="{FF2B5EF4-FFF2-40B4-BE49-F238E27FC236}">
                <a16:creationId xmlns:a16="http://schemas.microsoft.com/office/drawing/2014/main" id="{C3989769-DCF7-4777-84ED-C1C5B1A5624A}"/>
              </a:ext>
            </a:extLst>
          </p:cNvPr>
          <p:cNvSpPr>
            <a:spLocks xmlns:a="http://schemas.openxmlformats.org/drawingml/2006/main" noGrp="1"/>
          </p:cNvSpPr>
          <p:nvPr/>
        </p:nvSpPr>
        <p:spPr>
          <a:xfrm xmlns:a="http://schemas.openxmlformats.org/drawingml/2006/main">
            <a:off x="1143000" y="457200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User validation &amp; pilots</a:t>
            </a:r>
          </a:p>
        </p:txBody>
      </p:sp>
      <p:sp>
        <p:nvSpPr>
          <p:cNvPr id="25" name="">
            <a:extLst xmlns:a="http://schemas.openxmlformats.org/drawingml/2006/main">
              <a:ext uri="{FF2B5EF4-FFF2-40B4-BE49-F238E27FC236}">
                <a16:creationId xmlns:a16="http://schemas.microsoft.com/office/drawing/2014/main" id="{32EF91A8-1FA7-45CE-AEC6-F6FB058A38F4}"/>
              </a:ext>
            </a:extLst>
          </p:cNvPr>
          <p:cNvSpPr>
            <a:spLocks xmlns:a="http://schemas.openxmlformats.org/drawingml/2006/main" noGrp="1"/>
          </p:cNvSpPr>
          <p:nvPr/>
        </p:nvSpPr>
        <p:spPr>
          <a:xfrm xmlns:a="http://schemas.openxmlformats.org/drawingml/2006/main">
            <a:off x="4791075" y="4572000"/>
            <a:ext cx="6572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Partner sites, representative users, pilot evidence and support workflow</a:t>
            </a:r>
          </a:p>
        </p:txBody>
      </p:sp>
      <p:sp>
        <p:nvSpPr>
          <p:cNvPr id="26" name="">
            <a:extLst xmlns:a="http://schemas.openxmlformats.org/drawingml/2006/main">
              <a:ext uri="{FF2B5EF4-FFF2-40B4-BE49-F238E27FC236}">
                <a16:creationId xmlns:a16="http://schemas.microsoft.com/office/drawing/2014/main" id="{3A1DC5F0-A191-4A22-BBDE-AC81715AB3A1}"/>
              </a:ext>
            </a:extLst>
          </p:cNvPr>
          <p:cNvSpPr>
            <a:spLocks xmlns:a="http://schemas.openxmlformats.org/drawingml/2006/main" noGrp="1"/>
          </p:cNvSpPr>
          <p:nvPr/>
        </p:nvSpPr>
        <p:spPr>
          <a:xfrm xmlns:a="http://schemas.openxmlformats.org/drawingml/2006/main">
            <a:off x="514350" y="520065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27" name="">
            <a:extLst xmlns:a="http://schemas.openxmlformats.org/drawingml/2006/main">
              <a:ext uri="{FF2B5EF4-FFF2-40B4-BE49-F238E27FC236}">
                <a16:creationId xmlns:a16="http://schemas.microsoft.com/office/drawing/2014/main" id="{F5ABDC02-F8C3-431F-9FF5-311379DF03F1}"/>
              </a:ext>
            </a:extLst>
          </p:cNvPr>
          <p:cNvSpPr>
            <a:spLocks xmlns:a="http://schemas.openxmlformats.org/drawingml/2006/main" noGrp="1"/>
          </p:cNvSpPr>
          <p:nvPr/>
        </p:nvSpPr>
        <p:spPr>
          <a:xfrm xmlns:a="http://schemas.openxmlformats.org/drawingml/2006/main">
            <a:off x="514350" y="5372100"/>
            <a:ext cx="495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3D8DFF"/>
                </a:solidFill>
                <a:latin typeface="Arial"/>
                <a:ea typeface="Arial"/>
                <a:cs typeface="Arial"/>
              </a:defRPr>
            </a:pPr>
            <a:r>
              <a:rPr sz="1350" b="1">
                <a:solidFill>
                  <a:srgbClr val="3D8DFF"/>
                </a:solidFill>
                <a:latin typeface="Arial"/>
                <a:ea typeface="Arial"/>
                <a:cs typeface="Arial"/>
              </a:rPr>
              <a:t>05</a:t>
            </a:r>
          </a:p>
        </p:txBody>
      </p:sp>
      <p:sp>
        <p:nvSpPr>
          <p:cNvPr id="28" name="">
            <a:extLst xmlns:a="http://schemas.openxmlformats.org/drawingml/2006/main">
              <a:ext uri="{FF2B5EF4-FFF2-40B4-BE49-F238E27FC236}">
                <a16:creationId xmlns:a16="http://schemas.microsoft.com/office/drawing/2014/main" id="{B19EF8BC-2D79-4D53-B34D-C4CD0BE69C88}"/>
              </a:ext>
            </a:extLst>
          </p:cNvPr>
          <p:cNvSpPr>
            <a:spLocks xmlns:a="http://schemas.openxmlformats.org/drawingml/2006/main" noGrp="1"/>
          </p:cNvSpPr>
          <p:nvPr/>
        </p:nvSpPr>
        <p:spPr>
          <a:xfrm xmlns:a="http://schemas.openxmlformats.org/drawingml/2006/main">
            <a:off x="1143000" y="531495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Supply chain &amp; launch</a:t>
            </a:r>
          </a:p>
        </p:txBody>
      </p:sp>
      <p:sp>
        <p:nvSpPr>
          <p:cNvPr id="29" name="">
            <a:extLst xmlns:a="http://schemas.openxmlformats.org/drawingml/2006/main">
              <a:ext uri="{FF2B5EF4-FFF2-40B4-BE49-F238E27FC236}">
                <a16:creationId xmlns:a16="http://schemas.microsoft.com/office/drawing/2014/main" id="{09947EDB-89DB-4BDD-ACB9-83146AF16555}"/>
              </a:ext>
            </a:extLst>
          </p:cNvPr>
          <p:cNvSpPr>
            <a:spLocks xmlns:a="http://schemas.openxmlformats.org/drawingml/2006/main" noGrp="1"/>
          </p:cNvSpPr>
          <p:nvPr/>
        </p:nvSpPr>
        <p:spPr>
          <a:xfrm xmlns:a="http://schemas.openxmlformats.org/drawingml/2006/main">
            <a:off x="4791075" y="5314950"/>
            <a:ext cx="6572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Costed BOM, qualified suppliers, manufacturing package and first offers</a:t>
            </a:r>
          </a:p>
        </p:txBody>
      </p:sp>
    </p:spTree>
    <p:extLst>
      <p:ext uri="{BB962C8B-B14F-4D97-AF65-F5344CB8AC3E}">
        <p14:creationId xmlns:p14="http://schemas.microsoft.com/office/powerpoint/2010/main" val="47779802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8" name="nextsynapse-wordmark">
            <a:extLst xmlns:a="http://schemas.openxmlformats.org/drawingml/2006/main">
              <a:ext uri="{FF2B5EF4-FFF2-40B4-BE49-F238E27FC236}">
                <a16:creationId xmlns:a16="http://schemas.microsoft.com/office/drawing/2014/main" id="{EBF2C2F8-C166-42BF-941A-59405AA981E3}"/>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BB79A28D-5835-4317-857C-0BC27158FF34}"/>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5-title">
            <a:extLst xmlns:a="http://schemas.openxmlformats.org/drawingml/2006/main">
              <a:ext uri="{FF2B5EF4-FFF2-40B4-BE49-F238E27FC236}">
                <a16:creationId xmlns:a16="http://schemas.microsoft.com/office/drawing/2014/main" id="{07B1158B-F50B-49A8-A448-3E394683EE5B}"/>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An 18-month roadmap creates four decision gates</a:t>
            </a:r>
          </a:p>
        </p:txBody>
      </p:sp>
      <p:sp>
        <p:nvSpPr>
          <p:cNvPr id="4" name="">
            <a:extLst xmlns:a="http://schemas.openxmlformats.org/drawingml/2006/main">
              <a:ext uri="{FF2B5EF4-FFF2-40B4-BE49-F238E27FC236}">
                <a16:creationId xmlns:a16="http://schemas.microsoft.com/office/drawing/2014/main" id="{62DB59D5-70D6-49A8-ABFC-F67FF325E5F3}"/>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B6CBD137-D607-4565-80CE-C29690AFE83C}"/>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B2CE54A7-7319-4D47-BF38-66BA3A99A4DC}"/>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05</a:t>
            </a:r>
          </a:p>
        </p:txBody>
      </p:sp>
      <p:sp>
        <p:nvSpPr>
          <p:cNvPr id="7" name="">
            <a:extLst xmlns:a="http://schemas.openxmlformats.org/drawingml/2006/main">
              <a:ext uri="{FF2B5EF4-FFF2-40B4-BE49-F238E27FC236}">
                <a16:creationId xmlns:a16="http://schemas.microsoft.com/office/drawing/2014/main" id="{C5980A7D-1F52-4698-A276-B7F742400478}"/>
              </a:ext>
            </a:extLst>
          </p:cNvPr>
          <p:cNvSpPr>
            <a:spLocks xmlns:a="http://schemas.openxmlformats.org/drawingml/2006/main" noGrp="1"/>
          </p:cNvSpPr>
          <p:nvPr/>
        </p:nvSpPr>
        <p:spPr>
          <a:xfrm xmlns:a="http://schemas.openxmlformats.org/drawingml/2006/main">
            <a:off x="514350" y="1676400"/>
            <a:ext cx="2533650" cy="34290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0757DF3E-2DFE-4374-88CF-AC4FEE4DDC96}"/>
              </a:ext>
            </a:extLst>
          </p:cNvPr>
          <p:cNvSpPr>
            <a:spLocks xmlns:a="http://schemas.openxmlformats.org/drawingml/2006/main" noGrp="1"/>
          </p:cNvSpPr>
          <p:nvPr/>
        </p:nvSpPr>
        <p:spPr>
          <a:xfrm xmlns:a="http://schemas.openxmlformats.org/drawingml/2006/main">
            <a:off x="762000" y="1924050"/>
            <a:ext cx="190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75" b="1">
                <a:solidFill>
                  <a:srgbClr val="5E6875"/>
                </a:solidFill>
                <a:latin typeface="Arial"/>
                <a:ea typeface="Arial"/>
                <a:cs typeface="Arial"/>
              </a:defRPr>
            </a:pPr>
            <a:r>
              <a:rPr sz="1275" b="1">
                <a:solidFill>
                  <a:srgbClr val="5E6875"/>
                </a:solidFill>
                <a:latin typeface="Arial"/>
                <a:ea typeface="Arial"/>
                <a:cs typeface="Arial"/>
              </a:rPr>
              <a:t>PHASE 1</a:t>
            </a:r>
          </a:p>
        </p:txBody>
      </p:sp>
      <p:sp>
        <p:nvSpPr>
          <p:cNvPr id="9" name="">
            <a:extLst xmlns:a="http://schemas.openxmlformats.org/drawingml/2006/main">
              <a:ext uri="{FF2B5EF4-FFF2-40B4-BE49-F238E27FC236}">
                <a16:creationId xmlns:a16="http://schemas.microsoft.com/office/drawing/2014/main" id="{836C8834-4F43-49F3-8CD3-4B7E213A333A}"/>
              </a:ext>
            </a:extLst>
          </p:cNvPr>
          <p:cNvSpPr>
            <a:spLocks xmlns:a="http://schemas.openxmlformats.org/drawingml/2006/main" noGrp="1"/>
          </p:cNvSpPr>
          <p:nvPr/>
        </p:nvSpPr>
        <p:spPr>
          <a:xfrm xmlns:a="http://schemas.openxmlformats.org/drawingml/2006/main">
            <a:off x="762000" y="2324100"/>
            <a:ext cx="2076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175" b="1">
                <a:solidFill>
                  <a:srgbClr val="0A0D12"/>
                </a:solidFill>
                <a:latin typeface="Arial"/>
                <a:ea typeface="Arial"/>
                <a:cs typeface="Arial"/>
              </a:defRPr>
            </a:pPr>
            <a:r>
              <a:rPr sz="2175" b="1">
                <a:solidFill>
                  <a:srgbClr val="0A0D12"/>
                </a:solidFill>
                <a:latin typeface="Arial"/>
                <a:ea typeface="Arial"/>
                <a:cs typeface="Arial"/>
              </a:rPr>
              <a:t>Define &amp; de-risk</a:t>
            </a:r>
          </a:p>
        </p:txBody>
      </p:sp>
      <p:sp>
        <p:nvSpPr>
          <p:cNvPr id="10" name="">
            <a:extLst xmlns:a="http://schemas.openxmlformats.org/drawingml/2006/main">
              <a:ext uri="{FF2B5EF4-FFF2-40B4-BE49-F238E27FC236}">
                <a16:creationId xmlns:a16="http://schemas.microsoft.com/office/drawing/2014/main" id="{18BEFB8D-8D8D-4F65-AF94-3FF65D10EE4A}"/>
              </a:ext>
            </a:extLst>
          </p:cNvPr>
          <p:cNvSpPr>
            <a:spLocks xmlns:a="http://schemas.openxmlformats.org/drawingml/2006/main" noGrp="1"/>
          </p:cNvSpPr>
          <p:nvPr/>
        </p:nvSpPr>
        <p:spPr>
          <a:xfrm xmlns:a="http://schemas.openxmlformats.org/drawingml/2006/main">
            <a:off x="762000" y="3162300"/>
            <a:ext cx="20383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Intended use</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Requirements</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Regulatory route</a:t>
            </a:r>
          </a:p>
        </p:txBody>
      </p:sp>
      <p:sp>
        <p:nvSpPr>
          <p:cNvPr id="11" name="">
            <a:extLst xmlns:a="http://schemas.openxmlformats.org/drawingml/2006/main">
              <a:ext uri="{FF2B5EF4-FFF2-40B4-BE49-F238E27FC236}">
                <a16:creationId xmlns:a16="http://schemas.microsoft.com/office/drawing/2014/main" id="{EA796ADA-1B28-4785-8EFC-E08DF90DF622}"/>
              </a:ext>
            </a:extLst>
          </p:cNvPr>
          <p:cNvSpPr>
            <a:spLocks xmlns:a="http://schemas.openxmlformats.org/drawingml/2006/main" noGrp="1"/>
          </p:cNvSpPr>
          <p:nvPr/>
        </p:nvSpPr>
        <p:spPr>
          <a:xfrm xmlns:a="http://schemas.openxmlformats.org/drawingml/2006/main">
            <a:off x="762000" y="4429125"/>
            <a:ext cx="2038350" cy="0"/>
          </a:xfrm>
          <a:prstGeom xmlns:a="http://schemas.openxmlformats.org/drawingml/2006/main" prst="line">
            <a:avLst/>
          </a:prstGeom>
          <a:noFill xmlns:a="http://schemas.openxmlformats.org/drawingml/2006/main"/>
          <a:ln xmlns:a="http://schemas.openxmlformats.org/drawingml/2006/main" w="19050">
            <a:solidFill>
              <a:srgbClr val="B8BCC4"/>
            </a:solidFill>
            <a:prstDash val="solid"/>
          </a:ln>
        </p:spPr>
      </p:sp>
      <p:sp>
        <p:nvSpPr>
          <p:cNvPr id="12" name="">
            <a:extLst xmlns:a="http://schemas.openxmlformats.org/drawingml/2006/main">
              <a:ext uri="{FF2B5EF4-FFF2-40B4-BE49-F238E27FC236}">
                <a16:creationId xmlns:a16="http://schemas.microsoft.com/office/drawing/2014/main" id="{C7B62754-DFFE-445C-8FC1-128E29EFD09D}"/>
              </a:ext>
            </a:extLst>
          </p:cNvPr>
          <p:cNvSpPr>
            <a:spLocks xmlns:a="http://schemas.openxmlformats.org/drawingml/2006/main" noGrp="1"/>
          </p:cNvSpPr>
          <p:nvPr/>
        </p:nvSpPr>
        <p:spPr>
          <a:xfrm xmlns:a="http://schemas.openxmlformats.org/drawingml/2006/main">
            <a:off x="762000" y="458152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Months 0–2</a:t>
            </a:r>
          </a:p>
        </p:txBody>
      </p:sp>
      <p:sp>
        <p:nvSpPr>
          <p:cNvPr id="13" name="">
            <a:extLst xmlns:a="http://schemas.openxmlformats.org/drawingml/2006/main">
              <a:ext uri="{FF2B5EF4-FFF2-40B4-BE49-F238E27FC236}">
                <a16:creationId xmlns:a16="http://schemas.microsoft.com/office/drawing/2014/main" id="{CE191366-DC91-4348-8E1C-9F2C624BE223}"/>
              </a:ext>
            </a:extLst>
          </p:cNvPr>
          <p:cNvSpPr>
            <a:spLocks xmlns:a="http://schemas.openxmlformats.org/drawingml/2006/main" noGrp="1"/>
          </p:cNvSpPr>
          <p:nvPr/>
        </p:nvSpPr>
        <p:spPr>
          <a:xfrm xmlns:a="http://schemas.openxmlformats.org/drawingml/2006/main">
            <a:off x="1866900" y="4581525"/>
            <a:ext cx="933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CHF 150k</a:t>
            </a:r>
          </a:p>
        </p:txBody>
      </p:sp>
      <p:sp>
        <p:nvSpPr>
          <p:cNvPr id="14" name="">
            <a:extLst xmlns:a="http://schemas.openxmlformats.org/drawingml/2006/main">
              <a:ext uri="{FF2B5EF4-FFF2-40B4-BE49-F238E27FC236}">
                <a16:creationId xmlns:a16="http://schemas.microsoft.com/office/drawing/2014/main" id="{9EBC2381-BB64-4D36-8E83-2861D83ED2B3}"/>
              </a:ext>
            </a:extLst>
          </p:cNvPr>
          <p:cNvSpPr>
            <a:spLocks xmlns:a="http://schemas.openxmlformats.org/drawingml/2006/main" noGrp="1"/>
          </p:cNvSpPr>
          <p:nvPr/>
        </p:nvSpPr>
        <p:spPr>
          <a:xfrm xmlns:a="http://schemas.openxmlformats.org/drawingml/2006/main">
            <a:off x="3305175" y="1676400"/>
            <a:ext cx="2533650" cy="34290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ACFB13C-30AE-4648-A029-2F629496CA75}"/>
              </a:ext>
            </a:extLst>
          </p:cNvPr>
          <p:cNvSpPr>
            <a:spLocks xmlns:a="http://schemas.openxmlformats.org/drawingml/2006/main" noGrp="1"/>
          </p:cNvSpPr>
          <p:nvPr/>
        </p:nvSpPr>
        <p:spPr>
          <a:xfrm xmlns:a="http://schemas.openxmlformats.org/drawingml/2006/main">
            <a:off x="3552825" y="1924050"/>
            <a:ext cx="190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75" b="1">
                <a:solidFill>
                  <a:srgbClr val="5E6875"/>
                </a:solidFill>
                <a:latin typeface="Arial"/>
                <a:ea typeface="Arial"/>
                <a:cs typeface="Arial"/>
              </a:defRPr>
            </a:pPr>
            <a:r>
              <a:rPr sz="1275" b="1">
                <a:solidFill>
                  <a:srgbClr val="5E6875"/>
                </a:solidFill>
                <a:latin typeface="Arial"/>
                <a:ea typeface="Arial"/>
                <a:cs typeface="Arial"/>
              </a:rPr>
              <a:t>PHASE 2</a:t>
            </a:r>
          </a:p>
        </p:txBody>
      </p:sp>
      <p:sp>
        <p:nvSpPr>
          <p:cNvPr id="16" name="">
            <a:extLst xmlns:a="http://schemas.openxmlformats.org/drawingml/2006/main">
              <a:ext uri="{FF2B5EF4-FFF2-40B4-BE49-F238E27FC236}">
                <a16:creationId xmlns:a16="http://schemas.microsoft.com/office/drawing/2014/main" id="{8416370E-1B38-40EA-8DDF-41BD836A4227}"/>
              </a:ext>
            </a:extLst>
          </p:cNvPr>
          <p:cNvSpPr>
            <a:spLocks xmlns:a="http://schemas.openxmlformats.org/drawingml/2006/main" noGrp="1"/>
          </p:cNvSpPr>
          <p:nvPr/>
        </p:nvSpPr>
        <p:spPr>
          <a:xfrm xmlns:a="http://schemas.openxmlformats.org/drawingml/2006/main">
            <a:off x="3552825" y="2324100"/>
            <a:ext cx="2076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175" b="1">
                <a:solidFill>
                  <a:srgbClr val="0A0D12"/>
                </a:solidFill>
                <a:latin typeface="Arial"/>
                <a:ea typeface="Arial"/>
                <a:cs typeface="Arial"/>
              </a:defRPr>
            </a:pPr>
            <a:r>
              <a:rPr sz="2175" b="1">
                <a:solidFill>
                  <a:srgbClr val="0A0D12"/>
                </a:solidFill>
                <a:latin typeface="Arial"/>
                <a:ea typeface="Arial"/>
                <a:cs typeface="Arial"/>
              </a:rPr>
              <a:t>Integrated alpha</a:t>
            </a:r>
          </a:p>
        </p:txBody>
      </p:sp>
      <p:sp>
        <p:nvSpPr>
          <p:cNvPr id="17" name="">
            <a:extLst xmlns:a="http://schemas.openxmlformats.org/drawingml/2006/main">
              <a:ext uri="{FF2B5EF4-FFF2-40B4-BE49-F238E27FC236}">
                <a16:creationId xmlns:a16="http://schemas.microsoft.com/office/drawing/2014/main" id="{C670A181-6F75-4438-80B9-3A8F26BB2724}"/>
              </a:ext>
            </a:extLst>
          </p:cNvPr>
          <p:cNvSpPr>
            <a:spLocks xmlns:a="http://schemas.openxmlformats.org/drawingml/2006/main" noGrp="1"/>
          </p:cNvSpPr>
          <p:nvPr/>
        </p:nvSpPr>
        <p:spPr>
          <a:xfrm xmlns:a="http://schemas.openxmlformats.org/drawingml/2006/main">
            <a:off x="3552825" y="3162300"/>
            <a:ext cx="20383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Safety architecture</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On-device AI</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3–5 alpha units</a:t>
            </a:r>
          </a:p>
        </p:txBody>
      </p:sp>
      <p:sp>
        <p:nvSpPr>
          <p:cNvPr id="18" name="">
            <a:extLst xmlns:a="http://schemas.openxmlformats.org/drawingml/2006/main">
              <a:ext uri="{FF2B5EF4-FFF2-40B4-BE49-F238E27FC236}">
                <a16:creationId xmlns:a16="http://schemas.microsoft.com/office/drawing/2014/main" id="{43845235-2C2B-4E68-9E31-379426A0A516}"/>
              </a:ext>
            </a:extLst>
          </p:cNvPr>
          <p:cNvSpPr>
            <a:spLocks xmlns:a="http://schemas.openxmlformats.org/drawingml/2006/main" noGrp="1"/>
          </p:cNvSpPr>
          <p:nvPr/>
        </p:nvSpPr>
        <p:spPr>
          <a:xfrm xmlns:a="http://schemas.openxmlformats.org/drawingml/2006/main">
            <a:off x="3552825" y="4429125"/>
            <a:ext cx="2038350" cy="0"/>
          </a:xfrm>
          <a:prstGeom xmlns:a="http://schemas.openxmlformats.org/drawingml/2006/main" prst="line">
            <a:avLst/>
          </a:prstGeom>
          <a:noFill xmlns:a="http://schemas.openxmlformats.org/drawingml/2006/main"/>
          <a:ln xmlns:a="http://schemas.openxmlformats.org/drawingml/2006/main" w="19050">
            <a:solidFill>
              <a:srgbClr val="B8BCC4"/>
            </a:solidFill>
            <a:prstDash val="solid"/>
          </a:ln>
        </p:spPr>
      </p:sp>
      <p:sp>
        <p:nvSpPr>
          <p:cNvPr id="19" name="">
            <a:extLst xmlns:a="http://schemas.openxmlformats.org/drawingml/2006/main">
              <a:ext uri="{FF2B5EF4-FFF2-40B4-BE49-F238E27FC236}">
                <a16:creationId xmlns:a16="http://schemas.microsoft.com/office/drawing/2014/main" id="{3961FF76-57D0-44C2-8F9A-F00B8318890D}"/>
              </a:ext>
            </a:extLst>
          </p:cNvPr>
          <p:cNvSpPr>
            <a:spLocks xmlns:a="http://schemas.openxmlformats.org/drawingml/2006/main" noGrp="1"/>
          </p:cNvSpPr>
          <p:nvPr/>
        </p:nvSpPr>
        <p:spPr>
          <a:xfrm xmlns:a="http://schemas.openxmlformats.org/drawingml/2006/main">
            <a:off x="3552825" y="458152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Months 3–6</a:t>
            </a:r>
          </a:p>
        </p:txBody>
      </p:sp>
      <p:sp>
        <p:nvSpPr>
          <p:cNvPr id="20" name="">
            <a:extLst xmlns:a="http://schemas.openxmlformats.org/drawingml/2006/main">
              <a:ext uri="{FF2B5EF4-FFF2-40B4-BE49-F238E27FC236}">
                <a16:creationId xmlns:a16="http://schemas.microsoft.com/office/drawing/2014/main" id="{1848EA2A-A3AB-495E-B693-6D4AEF500969}"/>
              </a:ext>
            </a:extLst>
          </p:cNvPr>
          <p:cNvSpPr>
            <a:spLocks xmlns:a="http://schemas.openxmlformats.org/drawingml/2006/main" noGrp="1"/>
          </p:cNvSpPr>
          <p:nvPr/>
        </p:nvSpPr>
        <p:spPr>
          <a:xfrm xmlns:a="http://schemas.openxmlformats.org/drawingml/2006/main">
            <a:off x="4657725" y="4581525"/>
            <a:ext cx="933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CHF 400k</a:t>
            </a:r>
          </a:p>
        </p:txBody>
      </p:sp>
      <p:sp>
        <p:nvSpPr>
          <p:cNvPr id="21" name="">
            <a:extLst xmlns:a="http://schemas.openxmlformats.org/drawingml/2006/main">
              <a:ext uri="{FF2B5EF4-FFF2-40B4-BE49-F238E27FC236}">
                <a16:creationId xmlns:a16="http://schemas.microsoft.com/office/drawing/2014/main" id="{9C4BEE11-9F25-4D47-86E9-99BB9F2ED1DC}"/>
              </a:ext>
            </a:extLst>
          </p:cNvPr>
          <p:cNvSpPr>
            <a:spLocks xmlns:a="http://schemas.openxmlformats.org/drawingml/2006/main" noGrp="1"/>
          </p:cNvSpPr>
          <p:nvPr/>
        </p:nvSpPr>
        <p:spPr>
          <a:xfrm xmlns:a="http://schemas.openxmlformats.org/drawingml/2006/main">
            <a:off x="6096000" y="1676400"/>
            <a:ext cx="2533650" cy="34290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F23F1BC-1A72-4242-B17C-3281BFF56428}"/>
              </a:ext>
            </a:extLst>
          </p:cNvPr>
          <p:cNvSpPr>
            <a:spLocks xmlns:a="http://schemas.openxmlformats.org/drawingml/2006/main" noGrp="1"/>
          </p:cNvSpPr>
          <p:nvPr/>
        </p:nvSpPr>
        <p:spPr>
          <a:xfrm xmlns:a="http://schemas.openxmlformats.org/drawingml/2006/main">
            <a:off x="6343650" y="1924050"/>
            <a:ext cx="190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75" b="1">
                <a:solidFill>
                  <a:srgbClr val="5E6875"/>
                </a:solidFill>
                <a:latin typeface="Arial"/>
                <a:ea typeface="Arial"/>
                <a:cs typeface="Arial"/>
              </a:defRPr>
            </a:pPr>
            <a:r>
              <a:rPr sz="1275" b="1">
                <a:solidFill>
                  <a:srgbClr val="5E6875"/>
                </a:solidFill>
                <a:latin typeface="Arial"/>
                <a:ea typeface="Arial"/>
                <a:cs typeface="Arial"/>
              </a:rPr>
              <a:t>PHASE 3</a:t>
            </a:r>
          </a:p>
        </p:txBody>
      </p:sp>
      <p:sp>
        <p:nvSpPr>
          <p:cNvPr id="23" name="">
            <a:extLst xmlns:a="http://schemas.openxmlformats.org/drawingml/2006/main">
              <a:ext uri="{FF2B5EF4-FFF2-40B4-BE49-F238E27FC236}">
                <a16:creationId xmlns:a16="http://schemas.microsoft.com/office/drawing/2014/main" id="{96AA5BA9-F010-4170-937A-6BCD139DF040}"/>
              </a:ext>
            </a:extLst>
          </p:cNvPr>
          <p:cNvSpPr>
            <a:spLocks xmlns:a="http://schemas.openxmlformats.org/drawingml/2006/main" noGrp="1"/>
          </p:cNvSpPr>
          <p:nvPr/>
        </p:nvSpPr>
        <p:spPr>
          <a:xfrm xmlns:a="http://schemas.openxmlformats.org/drawingml/2006/main">
            <a:off x="6343650" y="2324100"/>
            <a:ext cx="2076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175" b="1">
                <a:solidFill>
                  <a:srgbClr val="0A0D12"/>
                </a:solidFill>
                <a:latin typeface="Arial"/>
                <a:ea typeface="Arial"/>
                <a:cs typeface="Arial"/>
              </a:defRPr>
            </a:pPr>
            <a:r>
              <a:rPr sz="2175" b="1">
                <a:solidFill>
                  <a:srgbClr val="0A0D12"/>
                </a:solidFill>
                <a:latin typeface="Arial"/>
                <a:ea typeface="Arial"/>
                <a:cs typeface="Arial"/>
              </a:rPr>
              <a:t>Verified beta</a:t>
            </a:r>
          </a:p>
        </p:txBody>
      </p:sp>
      <p:sp>
        <p:nvSpPr>
          <p:cNvPr id="24" name="">
            <a:extLst xmlns:a="http://schemas.openxmlformats.org/drawingml/2006/main">
              <a:ext uri="{FF2B5EF4-FFF2-40B4-BE49-F238E27FC236}">
                <a16:creationId xmlns:a16="http://schemas.microsoft.com/office/drawing/2014/main" id="{46A23B00-BA25-444F-8796-69CD4A99A986}"/>
              </a:ext>
            </a:extLst>
          </p:cNvPr>
          <p:cNvSpPr>
            <a:spLocks xmlns:a="http://schemas.openxmlformats.org/drawingml/2006/main" noGrp="1"/>
          </p:cNvSpPr>
          <p:nvPr/>
        </p:nvSpPr>
        <p:spPr>
          <a:xfrm xmlns:a="http://schemas.openxmlformats.org/drawingml/2006/main">
            <a:off x="6343650" y="3162300"/>
            <a:ext cx="20383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8–10 beta units</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User pilots</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Verification evidence</a:t>
            </a:r>
          </a:p>
        </p:txBody>
      </p:sp>
      <p:sp>
        <p:nvSpPr>
          <p:cNvPr id="25" name="">
            <a:extLst xmlns:a="http://schemas.openxmlformats.org/drawingml/2006/main">
              <a:ext uri="{FF2B5EF4-FFF2-40B4-BE49-F238E27FC236}">
                <a16:creationId xmlns:a16="http://schemas.microsoft.com/office/drawing/2014/main" id="{265B6EED-8823-4C90-BE9E-D42B4A082785}"/>
              </a:ext>
            </a:extLst>
          </p:cNvPr>
          <p:cNvSpPr>
            <a:spLocks xmlns:a="http://schemas.openxmlformats.org/drawingml/2006/main" noGrp="1"/>
          </p:cNvSpPr>
          <p:nvPr/>
        </p:nvSpPr>
        <p:spPr>
          <a:xfrm xmlns:a="http://schemas.openxmlformats.org/drawingml/2006/main">
            <a:off x="6343650" y="4429125"/>
            <a:ext cx="2038350" cy="0"/>
          </a:xfrm>
          <a:prstGeom xmlns:a="http://schemas.openxmlformats.org/drawingml/2006/main" prst="line">
            <a:avLst/>
          </a:prstGeom>
          <a:noFill xmlns:a="http://schemas.openxmlformats.org/drawingml/2006/main"/>
          <a:ln xmlns:a="http://schemas.openxmlformats.org/drawingml/2006/main" w="19050">
            <a:solidFill>
              <a:srgbClr val="B8BCC4"/>
            </a:solidFill>
            <a:prstDash val="solid"/>
          </a:ln>
        </p:spPr>
      </p:sp>
      <p:sp>
        <p:nvSpPr>
          <p:cNvPr id="26" name="">
            <a:extLst xmlns:a="http://schemas.openxmlformats.org/drawingml/2006/main">
              <a:ext uri="{FF2B5EF4-FFF2-40B4-BE49-F238E27FC236}">
                <a16:creationId xmlns:a16="http://schemas.microsoft.com/office/drawing/2014/main" id="{CD6EB90C-3AB0-4117-B7B6-5F652D308618}"/>
              </a:ext>
            </a:extLst>
          </p:cNvPr>
          <p:cNvSpPr>
            <a:spLocks xmlns:a="http://schemas.openxmlformats.org/drawingml/2006/main" noGrp="1"/>
          </p:cNvSpPr>
          <p:nvPr/>
        </p:nvSpPr>
        <p:spPr>
          <a:xfrm xmlns:a="http://schemas.openxmlformats.org/drawingml/2006/main">
            <a:off x="6343650" y="458152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Months 7–12</a:t>
            </a:r>
          </a:p>
        </p:txBody>
      </p:sp>
      <p:sp>
        <p:nvSpPr>
          <p:cNvPr id="27" name="">
            <a:extLst xmlns:a="http://schemas.openxmlformats.org/drawingml/2006/main">
              <a:ext uri="{FF2B5EF4-FFF2-40B4-BE49-F238E27FC236}">
                <a16:creationId xmlns:a16="http://schemas.microsoft.com/office/drawing/2014/main" id="{0B9AFBC3-AB56-40D6-9526-37256D5042C4}"/>
              </a:ext>
            </a:extLst>
          </p:cNvPr>
          <p:cNvSpPr>
            <a:spLocks xmlns:a="http://schemas.openxmlformats.org/drawingml/2006/main" noGrp="1"/>
          </p:cNvSpPr>
          <p:nvPr/>
        </p:nvSpPr>
        <p:spPr>
          <a:xfrm xmlns:a="http://schemas.openxmlformats.org/drawingml/2006/main">
            <a:off x="7448550" y="4581525"/>
            <a:ext cx="933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CHF 520k</a:t>
            </a:r>
          </a:p>
        </p:txBody>
      </p:sp>
      <p:sp>
        <p:nvSpPr>
          <p:cNvPr id="28" name="">
            <a:extLst xmlns:a="http://schemas.openxmlformats.org/drawingml/2006/main">
              <a:ext uri="{FF2B5EF4-FFF2-40B4-BE49-F238E27FC236}">
                <a16:creationId xmlns:a16="http://schemas.microsoft.com/office/drawing/2014/main" id="{610FBE45-0C88-4350-8862-0DF6C487F9D8}"/>
              </a:ext>
            </a:extLst>
          </p:cNvPr>
          <p:cNvSpPr>
            <a:spLocks xmlns:a="http://schemas.openxmlformats.org/drawingml/2006/main" noGrp="1"/>
          </p:cNvSpPr>
          <p:nvPr/>
        </p:nvSpPr>
        <p:spPr>
          <a:xfrm xmlns:a="http://schemas.openxmlformats.org/drawingml/2006/main">
            <a:off x="8886825" y="1676400"/>
            <a:ext cx="2533650" cy="3429000"/>
          </a:xfrm>
          <a:prstGeom xmlns:a="http://schemas.openxmlformats.org/drawingml/2006/main" prst="rect">
            <a:avLst/>
          </a:prstGeom>
          <a:solidFill xmlns:a="http://schemas.openxmlformats.org/drawingml/2006/main">
            <a:srgbClr val="EAF6FC"/>
          </a:solidFill>
          <a:ln xmlns:a="http://schemas.openxmlformats.org/drawingml/2006/main" w="9525">
            <a:solidFill>
              <a:srgbClr val="B7DFF3"/>
            </a:solidFill>
            <a:prstDash val="solid"/>
          </a:ln>
        </p:spPr>
      </p:sp>
      <p:sp>
        <p:nvSpPr>
          <p:cNvPr id="29" name="">
            <a:extLst xmlns:a="http://schemas.openxmlformats.org/drawingml/2006/main">
              <a:ext uri="{FF2B5EF4-FFF2-40B4-BE49-F238E27FC236}">
                <a16:creationId xmlns:a16="http://schemas.microsoft.com/office/drawing/2014/main" id="{2C5315DF-CA61-4A54-A43F-5150F97B31F5}"/>
              </a:ext>
            </a:extLst>
          </p:cNvPr>
          <p:cNvSpPr>
            <a:spLocks xmlns:a="http://schemas.openxmlformats.org/drawingml/2006/main" noGrp="1"/>
          </p:cNvSpPr>
          <p:nvPr/>
        </p:nvSpPr>
        <p:spPr>
          <a:xfrm xmlns:a="http://schemas.openxmlformats.org/drawingml/2006/main">
            <a:off x="9134475" y="1924050"/>
            <a:ext cx="190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75" b="1">
                <a:solidFill>
                  <a:srgbClr val="1257C7"/>
                </a:solidFill>
                <a:latin typeface="Arial"/>
                <a:ea typeface="Arial"/>
                <a:cs typeface="Arial"/>
              </a:defRPr>
            </a:pPr>
            <a:r>
              <a:rPr sz="1275" b="1">
                <a:solidFill>
                  <a:srgbClr val="1257C7"/>
                </a:solidFill>
                <a:latin typeface="Arial"/>
                <a:ea typeface="Arial"/>
                <a:cs typeface="Arial"/>
              </a:rPr>
              <a:t>PHASE 4</a:t>
            </a:r>
          </a:p>
        </p:txBody>
      </p:sp>
      <p:sp>
        <p:nvSpPr>
          <p:cNvPr id="30" name="">
            <a:extLst xmlns:a="http://schemas.openxmlformats.org/drawingml/2006/main">
              <a:ext uri="{FF2B5EF4-FFF2-40B4-BE49-F238E27FC236}">
                <a16:creationId xmlns:a16="http://schemas.microsoft.com/office/drawing/2014/main" id="{4BFF9F55-C5C2-45CC-8341-EC92B57F758A}"/>
              </a:ext>
            </a:extLst>
          </p:cNvPr>
          <p:cNvSpPr>
            <a:spLocks xmlns:a="http://schemas.openxmlformats.org/drawingml/2006/main" noGrp="1"/>
          </p:cNvSpPr>
          <p:nvPr/>
        </p:nvSpPr>
        <p:spPr>
          <a:xfrm xmlns:a="http://schemas.openxmlformats.org/drawingml/2006/main">
            <a:off x="9134475" y="2324100"/>
            <a:ext cx="2076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175" b="1">
                <a:solidFill>
                  <a:srgbClr val="0A0D12"/>
                </a:solidFill>
                <a:latin typeface="Arial"/>
                <a:ea typeface="Arial"/>
                <a:cs typeface="Arial"/>
              </a:defRPr>
            </a:pPr>
            <a:r>
              <a:rPr sz="2175" b="1">
                <a:solidFill>
                  <a:srgbClr val="0A0D12"/>
                </a:solidFill>
                <a:latin typeface="Arial"/>
                <a:ea typeface="Arial"/>
                <a:cs typeface="Arial"/>
              </a:rPr>
              <a:t>Freeze &amp; prepare</a:t>
            </a:r>
          </a:p>
        </p:txBody>
      </p:sp>
      <p:sp>
        <p:nvSpPr>
          <p:cNvPr id="31" name="">
            <a:extLst xmlns:a="http://schemas.openxmlformats.org/drawingml/2006/main">
              <a:ext uri="{FF2B5EF4-FFF2-40B4-BE49-F238E27FC236}">
                <a16:creationId xmlns:a16="http://schemas.microsoft.com/office/drawing/2014/main" id="{F15BB702-92DE-4849-813F-15E45B9754D5}"/>
              </a:ext>
            </a:extLst>
          </p:cNvPr>
          <p:cNvSpPr>
            <a:spLocks xmlns:a="http://schemas.openxmlformats.org/drawingml/2006/main" noGrp="1"/>
          </p:cNvSpPr>
          <p:nvPr/>
        </p:nvSpPr>
        <p:spPr>
          <a:xfrm xmlns:a="http://schemas.openxmlformats.org/drawingml/2006/main">
            <a:off x="9134475" y="3162300"/>
            <a:ext cx="20383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Design freeze</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10–15 pilot units</a:t>
            </a:r>
          </a:p>
          <a:p xmlns:a="http://schemas.openxmlformats.org/drawingml/2006/main">
            <a:pPr algn="l">
              <a:lnSpc>
                <a:spcPct val="118000"/>
              </a:lnSpc>
              <a:buNone/>
              <a:defRPr sz="1575" b="0">
                <a:solidFill>
                  <a:srgbClr val="5E6875"/>
                </a:solidFill>
                <a:latin typeface="Arial"/>
                <a:ea typeface="Arial"/>
                <a:cs typeface="Arial"/>
              </a:defRPr>
            </a:pPr>
            <a:r>
              <a:rPr sz="1575" b="0">
                <a:solidFill>
                  <a:srgbClr val="5E6875"/>
                </a:solidFill>
                <a:latin typeface="Arial"/>
                <a:ea typeface="Arial"/>
                <a:cs typeface="Arial"/>
              </a:rPr>
              <a:t>Submission readiness</a:t>
            </a:r>
          </a:p>
        </p:txBody>
      </p:sp>
      <p:sp>
        <p:nvSpPr>
          <p:cNvPr id="32" name="">
            <a:extLst xmlns:a="http://schemas.openxmlformats.org/drawingml/2006/main">
              <a:ext uri="{FF2B5EF4-FFF2-40B4-BE49-F238E27FC236}">
                <a16:creationId xmlns:a16="http://schemas.microsoft.com/office/drawing/2014/main" id="{722D39C0-A0DC-4D50-B01F-28840FF0294B}"/>
              </a:ext>
            </a:extLst>
          </p:cNvPr>
          <p:cNvSpPr>
            <a:spLocks xmlns:a="http://schemas.openxmlformats.org/drawingml/2006/main" noGrp="1"/>
          </p:cNvSpPr>
          <p:nvPr/>
        </p:nvSpPr>
        <p:spPr>
          <a:xfrm xmlns:a="http://schemas.openxmlformats.org/drawingml/2006/main">
            <a:off x="9134475" y="4429125"/>
            <a:ext cx="2038350" cy="0"/>
          </a:xfrm>
          <a:prstGeom xmlns:a="http://schemas.openxmlformats.org/drawingml/2006/main" prst="line">
            <a:avLst/>
          </a:prstGeom>
          <a:noFill xmlns:a="http://schemas.openxmlformats.org/drawingml/2006/main"/>
          <a:ln xmlns:a="http://schemas.openxmlformats.org/drawingml/2006/main" w="19050">
            <a:solidFill>
              <a:srgbClr val="3D8DFF"/>
            </a:solidFill>
            <a:prstDash val="solid"/>
          </a:ln>
        </p:spPr>
      </p:sp>
      <p:sp>
        <p:nvSpPr>
          <p:cNvPr id="33" name="">
            <a:extLst xmlns:a="http://schemas.openxmlformats.org/drawingml/2006/main">
              <a:ext uri="{FF2B5EF4-FFF2-40B4-BE49-F238E27FC236}">
                <a16:creationId xmlns:a16="http://schemas.microsoft.com/office/drawing/2014/main" id="{80922B64-D97C-4CA2-A4C6-DB5B16894AB9}"/>
              </a:ext>
            </a:extLst>
          </p:cNvPr>
          <p:cNvSpPr>
            <a:spLocks xmlns:a="http://schemas.openxmlformats.org/drawingml/2006/main" noGrp="1"/>
          </p:cNvSpPr>
          <p:nvPr/>
        </p:nvSpPr>
        <p:spPr>
          <a:xfrm xmlns:a="http://schemas.openxmlformats.org/drawingml/2006/main">
            <a:off x="9134475" y="458152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Months 13–18</a:t>
            </a:r>
          </a:p>
        </p:txBody>
      </p:sp>
      <p:sp>
        <p:nvSpPr>
          <p:cNvPr id="34" name="">
            <a:extLst xmlns:a="http://schemas.openxmlformats.org/drawingml/2006/main">
              <a:ext uri="{FF2B5EF4-FFF2-40B4-BE49-F238E27FC236}">
                <a16:creationId xmlns:a16="http://schemas.microsoft.com/office/drawing/2014/main" id="{16CA035A-E2DB-4B72-A53F-3BA2AA4DBE5E}"/>
              </a:ext>
            </a:extLst>
          </p:cNvPr>
          <p:cNvSpPr>
            <a:spLocks xmlns:a="http://schemas.openxmlformats.org/drawingml/2006/main" noGrp="1"/>
          </p:cNvSpPr>
          <p:nvPr/>
        </p:nvSpPr>
        <p:spPr>
          <a:xfrm xmlns:a="http://schemas.openxmlformats.org/drawingml/2006/main">
            <a:off x="10239375" y="4581525"/>
            <a:ext cx="933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CHF 430k</a:t>
            </a:r>
          </a:p>
        </p:txBody>
      </p:sp>
      <p:sp>
        <p:nvSpPr>
          <p:cNvPr id="35" name="">
            <a:extLst xmlns:a="http://schemas.openxmlformats.org/drawingml/2006/main">
              <a:ext uri="{FF2B5EF4-FFF2-40B4-BE49-F238E27FC236}">
                <a16:creationId xmlns:a16="http://schemas.microsoft.com/office/drawing/2014/main" id="{8037B227-F292-4EEC-8872-992FD3B902E5}"/>
              </a:ext>
            </a:extLst>
          </p:cNvPr>
          <p:cNvSpPr>
            <a:spLocks xmlns:a="http://schemas.openxmlformats.org/drawingml/2006/main" noGrp="1"/>
          </p:cNvSpPr>
          <p:nvPr/>
        </p:nvSpPr>
        <p:spPr>
          <a:xfrm xmlns:a="http://schemas.openxmlformats.org/drawingml/2006/main">
            <a:off x="781050" y="5572125"/>
            <a:ext cx="10610850" cy="0"/>
          </a:xfrm>
          <a:prstGeom xmlns:a="http://schemas.openxmlformats.org/drawingml/2006/main" prst="line">
            <a:avLst/>
          </a:prstGeom>
          <a:noFill xmlns:a="http://schemas.openxmlformats.org/drawingml/2006/main"/>
          <a:ln xmlns:a="http://schemas.openxmlformats.org/drawingml/2006/main" w="19050">
            <a:solidFill>
              <a:srgbClr val="0A0D12"/>
            </a:solidFill>
            <a:prstDash val="solid"/>
          </a:ln>
        </p:spPr>
      </p:sp>
      <p:sp>
        <p:nvSpPr>
          <p:cNvPr id="36" name="">
            <a:extLst xmlns:a="http://schemas.openxmlformats.org/drawingml/2006/main">
              <a:ext uri="{FF2B5EF4-FFF2-40B4-BE49-F238E27FC236}">
                <a16:creationId xmlns:a16="http://schemas.microsoft.com/office/drawing/2014/main" id="{27B0D454-9511-499D-8B09-7BA67A1272F1}"/>
              </a:ext>
            </a:extLst>
          </p:cNvPr>
          <p:cNvSpPr>
            <a:spLocks xmlns:a="http://schemas.openxmlformats.org/drawingml/2006/main" noGrp="1"/>
          </p:cNvSpPr>
          <p:nvPr/>
        </p:nvSpPr>
        <p:spPr>
          <a:xfrm xmlns:a="http://schemas.openxmlformats.org/drawingml/2006/main">
            <a:off x="695325" y="5486400"/>
            <a:ext cx="171450" cy="17145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6E4C95CF-F0D3-417C-82D5-08CFDF8D9C3F}"/>
              </a:ext>
            </a:extLst>
          </p:cNvPr>
          <p:cNvSpPr>
            <a:spLocks xmlns:a="http://schemas.openxmlformats.org/drawingml/2006/main" noGrp="1"/>
          </p:cNvSpPr>
          <p:nvPr/>
        </p:nvSpPr>
        <p:spPr>
          <a:xfrm xmlns:a="http://schemas.openxmlformats.org/drawingml/2006/main">
            <a:off x="514350" y="5772150"/>
            <a:ext cx="76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75" b="1">
                <a:solidFill>
                  <a:srgbClr val="0A0D12"/>
                </a:solidFill>
                <a:latin typeface="Arial"/>
                <a:ea typeface="Arial"/>
                <a:cs typeface="Arial"/>
              </a:defRPr>
            </a:pPr>
            <a:r>
              <a:rPr sz="1275" b="1">
                <a:solidFill>
                  <a:srgbClr val="0A0D12"/>
                </a:solidFill>
                <a:latin typeface="Arial"/>
                <a:ea typeface="Arial"/>
                <a:cs typeface="Arial"/>
              </a:rPr>
              <a:t>G1</a:t>
            </a:r>
          </a:p>
        </p:txBody>
      </p:sp>
      <p:sp>
        <p:nvSpPr>
          <p:cNvPr id="38" name="">
            <a:extLst xmlns:a="http://schemas.openxmlformats.org/drawingml/2006/main">
              <a:ext uri="{FF2B5EF4-FFF2-40B4-BE49-F238E27FC236}">
                <a16:creationId xmlns:a16="http://schemas.microsoft.com/office/drawing/2014/main" id="{4A297DB0-6BE2-47CB-8572-C29C4C9066C1}"/>
              </a:ext>
            </a:extLst>
          </p:cNvPr>
          <p:cNvSpPr>
            <a:spLocks xmlns:a="http://schemas.openxmlformats.org/drawingml/2006/main" noGrp="1"/>
          </p:cNvSpPr>
          <p:nvPr/>
        </p:nvSpPr>
        <p:spPr>
          <a:xfrm xmlns:a="http://schemas.openxmlformats.org/drawingml/2006/main">
            <a:off x="514350" y="60198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125" b="0">
                <a:solidFill>
                  <a:srgbClr val="5E6875"/>
                </a:solidFill>
                <a:latin typeface="Arial"/>
                <a:ea typeface="Arial"/>
                <a:cs typeface="Arial"/>
              </a:defRPr>
            </a:pPr>
            <a:r>
              <a:rPr sz="1125" b="0">
                <a:solidFill>
                  <a:srgbClr val="5E6875"/>
                </a:solidFill>
                <a:latin typeface="Arial"/>
                <a:ea typeface="Arial"/>
                <a:cs typeface="Arial"/>
              </a:rPr>
              <a:t>Product definition</a:t>
            </a:r>
          </a:p>
        </p:txBody>
      </p:sp>
      <p:sp>
        <p:nvSpPr>
          <p:cNvPr id="39" name="">
            <a:extLst xmlns:a="http://schemas.openxmlformats.org/drawingml/2006/main">
              <a:ext uri="{FF2B5EF4-FFF2-40B4-BE49-F238E27FC236}">
                <a16:creationId xmlns:a16="http://schemas.microsoft.com/office/drawing/2014/main" id="{4C73B086-91C5-4D99-A691-DF6872EB9F1E}"/>
              </a:ext>
            </a:extLst>
          </p:cNvPr>
          <p:cNvSpPr>
            <a:spLocks xmlns:a="http://schemas.openxmlformats.org/drawingml/2006/main" noGrp="1"/>
          </p:cNvSpPr>
          <p:nvPr/>
        </p:nvSpPr>
        <p:spPr>
          <a:xfrm xmlns:a="http://schemas.openxmlformats.org/drawingml/2006/main">
            <a:off x="3486150" y="5486400"/>
            <a:ext cx="171450" cy="17145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213D97CA-7550-4963-91ED-D3CB33CBA847}"/>
              </a:ext>
            </a:extLst>
          </p:cNvPr>
          <p:cNvSpPr>
            <a:spLocks xmlns:a="http://schemas.openxmlformats.org/drawingml/2006/main" noGrp="1"/>
          </p:cNvSpPr>
          <p:nvPr/>
        </p:nvSpPr>
        <p:spPr>
          <a:xfrm xmlns:a="http://schemas.openxmlformats.org/drawingml/2006/main">
            <a:off x="3190875" y="5772150"/>
            <a:ext cx="76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75" b="1">
                <a:solidFill>
                  <a:srgbClr val="0A0D12"/>
                </a:solidFill>
                <a:latin typeface="Arial"/>
                <a:ea typeface="Arial"/>
                <a:cs typeface="Arial"/>
              </a:defRPr>
            </a:pPr>
            <a:r>
              <a:rPr sz="1275" b="1">
                <a:solidFill>
                  <a:srgbClr val="0A0D12"/>
                </a:solidFill>
                <a:latin typeface="Arial"/>
                <a:ea typeface="Arial"/>
                <a:cs typeface="Arial"/>
              </a:rPr>
              <a:t>G2</a:t>
            </a:r>
          </a:p>
        </p:txBody>
      </p:sp>
      <p:sp>
        <p:nvSpPr>
          <p:cNvPr id="41" name="">
            <a:extLst xmlns:a="http://schemas.openxmlformats.org/drawingml/2006/main">
              <a:ext uri="{FF2B5EF4-FFF2-40B4-BE49-F238E27FC236}">
                <a16:creationId xmlns:a16="http://schemas.microsoft.com/office/drawing/2014/main" id="{D5096F42-8F1E-4A39-839B-CB7329848BD0}"/>
              </a:ext>
            </a:extLst>
          </p:cNvPr>
          <p:cNvSpPr>
            <a:spLocks xmlns:a="http://schemas.openxmlformats.org/drawingml/2006/main" noGrp="1"/>
          </p:cNvSpPr>
          <p:nvPr/>
        </p:nvSpPr>
        <p:spPr>
          <a:xfrm xmlns:a="http://schemas.openxmlformats.org/drawingml/2006/main">
            <a:off x="2714625" y="60198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125" b="0">
                <a:solidFill>
                  <a:srgbClr val="5E6875"/>
                </a:solidFill>
                <a:latin typeface="Arial"/>
                <a:ea typeface="Arial"/>
                <a:cs typeface="Arial"/>
              </a:defRPr>
            </a:pPr>
            <a:r>
              <a:rPr sz="1125" b="0">
                <a:solidFill>
                  <a:srgbClr val="5E6875"/>
                </a:solidFill>
                <a:latin typeface="Arial"/>
                <a:ea typeface="Arial"/>
                <a:cs typeface="Arial"/>
              </a:rPr>
              <a:t>Alpha safety proof</a:t>
            </a:r>
          </a:p>
        </p:txBody>
      </p:sp>
      <p:sp>
        <p:nvSpPr>
          <p:cNvPr id="42" name="">
            <a:extLst xmlns:a="http://schemas.openxmlformats.org/drawingml/2006/main">
              <a:ext uri="{FF2B5EF4-FFF2-40B4-BE49-F238E27FC236}">
                <a16:creationId xmlns:a16="http://schemas.microsoft.com/office/drawing/2014/main" id="{85EE66CC-3656-4CDD-83AC-AC01E6A25BB2}"/>
              </a:ext>
            </a:extLst>
          </p:cNvPr>
          <p:cNvSpPr>
            <a:spLocks xmlns:a="http://schemas.openxmlformats.org/drawingml/2006/main" noGrp="1"/>
          </p:cNvSpPr>
          <p:nvPr/>
        </p:nvSpPr>
        <p:spPr>
          <a:xfrm xmlns:a="http://schemas.openxmlformats.org/drawingml/2006/main">
            <a:off x="6276975" y="5486400"/>
            <a:ext cx="171450" cy="171450"/>
          </a:xfrm>
          <a:prstGeom xmlns:a="http://schemas.openxmlformats.org/drawingml/2006/main" prst="ellipse">
            <a:avLst/>
          </a:prstGeom>
          <a:solidFill xmlns:a="http://schemas.openxmlformats.org/drawingml/2006/main">
            <a:srgbClr val="0A0D12"/>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AC6633F5-BB63-4B94-8907-43B1EC749F37}"/>
              </a:ext>
            </a:extLst>
          </p:cNvPr>
          <p:cNvSpPr>
            <a:spLocks xmlns:a="http://schemas.openxmlformats.org/drawingml/2006/main" noGrp="1"/>
          </p:cNvSpPr>
          <p:nvPr/>
        </p:nvSpPr>
        <p:spPr>
          <a:xfrm xmlns:a="http://schemas.openxmlformats.org/drawingml/2006/main">
            <a:off x="5981700" y="5772150"/>
            <a:ext cx="76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75" b="1">
                <a:solidFill>
                  <a:srgbClr val="0A0D12"/>
                </a:solidFill>
                <a:latin typeface="Arial"/>
                <a:ea typeface="Arial"/>
                <a:cs typeface="Arial"/>
              </a:defRPr>
            </a:pPr>
            <a:r>
              <a:rPr sz="1275" b="1">
                <a:solidFill>
                  <a:srgbClr val="0A0D12"/>
                </a:solidFill>
                <a:latin typeface="Arial"/>
                <a:ea typeface="Arial"/>
                <a:cs typeface="Arial"/>
              </a:rPr>
              <a:t>G3</a:t>
            </a:r>
          </a:p>
        </p:txBody>
      </p:sp>
      <p:sp>
        <p:nvSpPr>
          <p:cNvPr id="44" name="">
            <a:extLst xmlns:a="http://schemas.openxmlformats.org/drawingml/2006/main">
              <a:ext uri="{FF2B5EF4-FFF2-40B4-BE49-F238E27FC236}">
                <a16:creationId xmlns:a16="http://schemas.microsoft.com/office/drawing/2014/main" id="{BEF0CF10-DB4E-4B0C-AC1A-4263CFA0BA21}"/>
              </a:ext>
            </a:extLst>
          </p:cNvPr>
          <p:cNvSpPr>
            <a:spLocks xmlns:a="http://schemas.openxmlformats.org/drawingml/2006/main" noGrp="1"/>
          </p:cNvSpPr>
          <p:nvPr/>
        </p:nvSpPr>
        <p:spPr>
          <a:xfrm xmlns:a="http://schemas.openxmlformats.org/drawingml/2006/main">
            <a:off x="5505450" y="60198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125" b="0">
                <a:solidFill>
                  <a:srgbClr val="5E6875"/>
                </a:solidFill>
                <a:latin typeface="Arial"/>
                <a:ea typeface="Arial"/>
                <a:cs typeface="Arial"/>
              </a:defRPr>
            </a:pPr>
            <a:r>
              <a:rPr sz="1125" b="0">
                <a:solidFill>
                  <a:srgbClr val="5E6875"/>
                </a:solidFill>
                <a:latin typeface="Arial"/>
                <a:ea typeface="Arial"/>
                <a:cs typeface="Arial"/>
              </a:rPr>
              <a:t>Beta + pilot readiness</a:t>
            </a:r>
          </a:p>
        </p:txBody>
      </p:sp>
      <p:sp>
        <p:nvSpPr>
          <p:cNvPr id="45" name="">
            <a:extLst xmlns:a="http://schemas.openxmlformats.org/drawingml/2006/main">
              <a:ext uri="{FF2B5EF4-FFF2-40B4-BE49-F238E27FC236}">
                <a16:creationId xmlns:a16="http://schemas.microsoft.com/office/drawing/2014/main" id="{B0A26BB2-3D31-473A-87CF-95FD2435D529}"/>
              </a:ext>
            </a:extLst>
          </p:cNvPr>
          <p:cNvSpPr>
            <a:spLocks xmlns:a="http://schemas.openxmlformats.org/drawingml/2006/main" noGrp="1"/>
          </p:cNvSpPr>
          <p:nvPr/>
        </p:nvSpPr>
        <p:spPr>
          <a:xfrm xmlns:a="http://schemas.openxmlformats.org/drawingml/2006/main">
            <a:off x="11306175" y="5486400"/>
            <a:ext cx="171450" cy="1714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B1A482BB-96A0-43D5-8209-E5CB753CF05A}"/>
              </a:ext>
            </a:extLst>
          </p:cNvPr>
          <p:cNvSpPr>
            <a:spLocks xmlns:a="http://schemas.openxmlformats.org/drawingml/2006/main" noGrp="1"/>
          </p:cNvSpPr>
          <p:nvPr/>
        </p:nvSpPr>
        <p:spPr>
          <a:xfrm xmlns:a="http://schemas.openxmlformats.org/drawingml/2006/main">
            <a:off x="11010900" y="5772150"/>
            <a:ext cx="76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275" b="1">
                <a:solidFill>
                  <a:srgbClr val="1257C7"/>
                </a:solidFill>
                <a:latin typeface="Arial"/>
                <a:ea typeface="Arial"/>
                <a:cs typeface="Arial"/>
              </a:defRPr>
            </a:pPr>
            <a:r>
              <a:rPr sz="1275" b="1">
                <a:solidFill>
                  <a:srgbClr val="1257C7"/>
                </a:solidFill>
                <a:latin typeface="Arial"/>
                <a:ea typeface="Arial"/>
                <a:cs typeface="Arial"/>
              </a:rPr>
              <a:t>G4</a:t>
            </a:r>
          </a:p>
        </p:txBody>
      </p:sp>
      <p:sp>
        <p:nvSpPr>
          <p:cNvPr id="47" name="">
            <a:extLst xmlns:a="http://schemas.openxmlformats.org/drawingml/2006/main">
              <a:ext uri="{FF2B5EF4-FFF2-40B4-BE49-F238E27FC236}">
                <a16:creationId xmlns:a16="http://schemas.microsoft.com/office/drawing/2014/main" id="{EBEB0471-575D-4E32-9606-035320B2805B}"/>
              </a:ext>
            </a:extLst>
          </p:cNvPr>
          <p:cNvSpPr>
            <a:spLocks xmlns:a="http://schemas.openxmlformats.org/drawingml/2006/main" noGrp="1"/>
          </p:cNvSpPr>
          <p:nvPr/>
        </p:nvSpPr>
        <p:spPr>
          <a:xfrm xmlns:a="http://schemas.openxmlformats.org/drawingml/2006/main">
            <a:off x="9810750" y="60198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125" b="0">
                <a:solidFill>
                  <a:srgbClr val="5E6875"/>
                </a:solidFill>
                <a:latin typeface="Arial"/>
                <a:ea typeface="Arial"/>
                <a:cs typeface="Arial"/>
              </a:defRPr>
            </a:pPr>
            <a:r>
              <a:rPr sz="1125" b="0">
                <a:solidFill>
                  <a:srgbClr val="5E6875"/>
                </a:solidFill>
                <a:latin typeface="Arial"/>
                <a:ea typeface="Arial"/>
                <a:cs typeface="Arial"/>
              </a:rPr>
              <a:t>Design freeze</a:t>
            </a:r>
          </a:p>
        </p:txBody>
      </p:sp>
    </p:spTree>
    <p:extLst>
      <p:ext uri="{BB962C8B-B14F-4D97-AF65-F5344CB8AC3E}">
        <p14:creationId xmlns:p14="http://schemas.microsoft.com/office/powerpoint/2010/main" val="136891009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nextsynapse-wordmark">
            <a:extLst xmlns:a="http://schemas.openxmlformats.org/drawingml/2006/main">
              <a:ext uri="{FF2B5EF4-FFF2-40B4-BE49-F238E27FC236}">
                <a16:creationId xmlns:a16="http://schemas.microsoft.com/office/drawing/2014/main" id="{7E851591-7509-4474-A83C-95FF606E5635}"/>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5C33C140-AD90-4EFB-AF30-96DA170350CD}"/>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6-title">
            <a:extLst xmlns:a="http://schemas.openxmlformats.org/drawingml/2006/main">
              <a:ext uri="{FF2B5EF4-FFF2-40B4-BE49-F238E27FC236}">
                <a16:creationId xmlns:a16="http://schemas.microsoft.com/office/drawing/2014/main" id="{4672050B-3644-465F-9392-F0FCDE2F0894}"/>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Phase 1 locks the right product before scaling</a:t>
            </a:r>
          </a:p>
        </p:txBody>
      </p:sp>
      <p:sp>
        <p:nvSpPr>
          <p:cNvPr id="4" name="">
            <a:extLst xmlns:a="http://schemas.openxmlformats.org/drawingml/2006/main">
              <a:ext uri="{FF2B5EF4-FFF2-40B4-BE49-F238E27FC236}">
                <a16:creationId xmlns:a16="http://schemas.microsoft.com/office/drawing/2014/main" id="{6F836FD6-76B7-410D-AFA1-999078EEBC2A}"/>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0E93ABAE-8D04-47AC-9831-64DFB0FD0B19}"/>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AD112F26-3E9D-40EA-8C8C-C4EF65F123B8}"/>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06</a:t>
            </a:r>
          </a:p>
        </p:txBody>
      </p:sp>
      <p:sp>
        <p:nvSpPr>
          <p:cNvPr id="7" name="">
            <a:extLst xmlns:a="http://schemas.openxmlformats.org/drawingml/2006/main">
              <a:ext uri="{FF2B5EF4-FFF2-40B4-BE49-F238E27FC236}">
                <a16:creationId xmlns:a16="http://schemas.microsoft.com/office/drawing/2014/main" id="{44B67376-F7B1-4E93-B234-5C99B523AF3D}"/>
              </a:ext>
            </a:extLst>
          </p:cNvPr>
          <p:cNvSpPr>
            <a:spLocks xmlns:a="http://schemas.openxmlformats.org/drawingml/2006/main" noGrp="1"/>
          </p:cNvSpPr>
          <p:nvPr/>
        </p:nvSpPr>
        <p:spPr>
          <a:xfrm xmlns:a="http://schemas.openxmlformats.org/drawingml/2006/main">
            <a:off x="514350" y="1790700"/>
            <a:ext cx="2476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7050" b="1">
                <a:solidFill>
                  <a:srgbClr val="3D8DFF"/>
                </a:solidFill>
                <a:latin typeface="Arial"/>
                <a:ea typeface="Arial"/>
                <a:cs typeface="Arial"/>
              </a:defRPr>
            </a:pPr>
            <a:r>
              <a:rPr sz="7050" b="1">
                <a:solidFill>
                  <a:srgbClr val="3D8DFF"/>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407014D8-4E4B-421E-9E99-095542C42B84}"/>
              </a:ext>
            </a:extLst>
          </p:cNvPr>
          <p:cNvSpPr>
            <a:spLocks xmlns:a="http://schemas.openxmlformats.org/drawingml/2006/main" noGrp="1"/>
          </p:cNvSpPr>
          <p:nvPr/>
        </p:nvSpPr>
        <p:spPr>
          <a:xfrm xmlns:a="http://schemas.openxmlformats.org/drawingml/2006/main">
            <a:off x="571500" y="2876550"/>
            <a:ext cx="1714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1">
                <a:solidFill>
                  <a:srgbClr val="5E6875"/>
                </a:solidFill>
                <a:latin typeface="Arial"/>
                <a:ea typeface="Arial"/>
                <a:cs typeface="Arial"/>
              </a:defRPr>
            </a:pPr>
            <a:r>
              <a:rPr sz="1650" b="1">
                <a:solidFill>
                  <a:srgbClr val="5E6875"/>
                </a:solidFill>
                <a:latin typeface="Arial"/>
                <a:ea typeface="Arial"/>
                <a:cs typeface="Arial"/>
              </a:rPr>
              <a:t>MONTHS</a:t>
            </a:r>
          </a:p>
        </p:txBody>
      </p:sp>
      <p:sp>
        <p:nvSpPr>
          <p:cNvPr id="9" name="">
            <a:extLst xmlns:a="http://schemas.openxmlformats.org/drawingml/2006/main">
              <a:ext uri="{FF2B5EF4-FFF2-40B4-BE49-F238E27FC236}">
                <a16:creationId xmlns:a16="http://schemas.microsoft.com/office/drawing/2014/main" id="{1DD6451F-18D3-41CD-A023-8AFABDC2637A}"/>
              </a:ext>
            </a:extLst>
          </p:cNvPr>
          <p:cNvSpPr>
            <a:spLocks xmlns:a="http://schemas.openxmlformats.org/drawingml/2006/main" noGrp="1"/>
          </p:cNvSpPr>
          <p:nvPr/>
        </p:nvSpPr>
        <p:spPr>
          <a:xfrm xmlns:a="http://schemas.openxmlformats.org/drawingml/2006/main">
            <a:off x="571500" y="3390900"/>
            <a:ext cx="2095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700" b="1">
                <a:solidFill>
                  <a:srgbClr val="0A0D12"/>
                </a:solidFill>
                <a:latin typeface="Arial"/>
                <a:ea typeface="Arial"/>
                <a:cs typeface="Arial"/>
              </a:defRPr>
            </a:pPr>
            <a:r>
              <a:rPr sz="2700" b="1">
                <a:solidFill>
                  <a:srgbClr val="0A0D12"/>
                </a:solidFill>
                <a:latin typeface="Arial"/>
                <a:ea typeface="Arial"/>
                <a:cs typeface="Arial"/>
              </a:rPr>
              <a:t>CHF 150k</a:t>
            </a:r>
          </a:p>
        </p:txBody>
      </p:sp>
      <p:sp>
        <p:nvSpPr>
          <p:cNvPr id="10" name="">
            <a:extLst xmlns:a="http://schemas.openxmlformats.org/drawingml/2006/main">
              <a:ext uri="{FF2B5EF4-FFF2-40B4-BE49-F238E27FC236}">
                <a16:creationId xmlns:a16="http://schemas.microsoft.com/office/drawing/2014/main" id="{C7424E6A-B79D-41C5-9E2D-E28F1B0FC103}"/>
              </a:ext>
            </a:extLst>
          </p:cNvPr>
          <p:cNvSpPr>
            <a:spLocks xmlns:a="http://schemas.openxmlformats.org/drawingml/2006/main" noGrp="1"/>
          </p:cNvSpPr>
          <p:nvPr/>
        </p:nvSpPr>
        <p:spPr>
          <a:xfrm xmlns:a="http://schemas.openxmlformats.org/drawingml/2006/main">
            <a:off x="3333750" y="190500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WHAT WE COMPLETE</a:t>
            </a:r>
          </a:p>
        </p:txBody>
      </p:sp>
      <p:sp>
        <p:nvSpPr>
          <p:cNvPr id="11" name="">
            <a:extLst xmlns:a="http://schemas.openxmlformats.org/drawingml/2006/main">
              <a:ext uri="{FF2B5EF4-FFF2-40B4-BE49-F238E27FC236}">
                <a16:creationId xmlns:a16="http://schemas.microsoft.com/office/drawing/2014/main" id="{236D9441-D073-4180-8BF9-F97A4FCB5346}"/>
              </a:ext>
            </a:extLst>
          </p:cNvPr>
          <p:cNvSpPr>
            <a:spLocks xmlns:a="http://schemas.openxmlformats.org/drawingml/2006/main" noGrp="1"/>
          </p:cNvSpPr>
          <p:nvPr/>
        </p:nvSpPr>
        <p:spPr>
          <a:xfrm xmlns:a="http://schemas.openxmlformats.org/drawingml/2006/main">
            <a:off x="3333750" y="2381250"/>
            <a:ext cx="4667250" cy="2952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Intended use, user needs and a focused v1.0 product definition.</a:t>
            </a:r>
          </a:p>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System requirements, interfaces and preliminary architecture.</a:t>
            </a:r>
          </a:p>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Regulatory qualification/classification and conformity path.</a:t>
            </a:r>
          </a:p>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Preliminary hazard analysis and safety case outline.</a:t>
            </a:r>
          </a:p>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QMS design controls, evidence plan and data protocol.</a:t>
            </a:r>
          </a:p>
          <a:p xmlns:a="http://schemas.openxmlformats.org/drawingml/2006/main">
            <a:pPr marL="22" indent="-12" algn="l">
              <a:lnSpc>
                <a:spcPct val="108000"/>
              </a:lnSpc>
              <a:spcAft>
                <a:spcPts val="10"/>
              </a:spcAft>
              <a:buNone/>
              <a:defRPr sz="1650" b="0">
                <a:solidFill>
                  <a:srgbClr val="0A0D12"/>
                </a:solidFill>
                <a:latin typeface="Arial"/>
                <a:ea typeface="Arial"/>
                <a:cs typeface="Arial"/>
              </a:defRPr>
            </a:pPr>
            <a:r>
              <a:rPr sz="1650" b="0">
                <a:solidFill>
                  <a:srgbClr val="0A0D12"/>
                </a:solidFill>
                <a:latin typeface="Arial"/>
                <a:ea typeface="Arial"/>
                <a:cs typeface="Arial"/>
              </a:rPr>
              <a:t>Target agreements with two pilot sites and integration partners.</a:t>
            </a:r>
          </a:p>
        </p:txBody>
      </p:sp>
      <p:sp>
        <p:nvSpPr>
          <p:cNvPr id="12" name="">
            <a:extLst xmlns:a="http://schemas.openxmlformats.org/drawingml/2006/main">
              <a:ext uri="{FF2B5EF4-FFF2-40B4-BE49-F238E27FC236}">
                <a16:creationId xmlns:a16="http://schemas.microsoft.com/office/drawing/2014/main" id="{DC5190C5-E6D0-4391-BB1B-1FADAFB373E5}"/>
              </a:ext>
            </a:extLst>
          </p:cNvPr>
          <p:cNvSpPr>
            <a:spLocks xmlns:a="http://schemas.openxmlformats.org/drawingml/2006/main" noGrp="1"/>
          </p:cNvSpPr>
          <p:nvPr/>
        </p:nvSpPr>
        <p:spPr>
          <a:xfrm xmlns:a="http://schemas.openxmlformats.org/drawingml/2006/main">
            <a:off x="8439150" y="1790700"/>
            <a:ext cx="3238500" cy="354330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60BCB63B-4273-426C-86A6-FA1BE9E16885}"/>
              </a:ext>
            </a:extLst>
          </p:cNvPr>
          <p:cNvSpPr>
            <a:spLocks xmlns:a="http://schemas.openxmlformats.org/drawingml/2006/main" noGrp="1"/>
          </p:cNvSpPr>
          <p:nvPr/>
        </p:nvSpPr>
        <p:spPr>
          <a:xfrm xmlns:a="http://schemas.openxmlformats.org/drawingml/2006/main">
            <a:off x="8724900" y="207645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EXIT GATE G1</a:t>
            </a:r>
          </a:p>
        </p:txBody>
      </p:sp>
      <p:sp>
        <p:nvSpPr>
          <p:cNvPr id="14" name="">
            <a:extLst xmlns:a="http://schemas.openxmlformats.org/drawingml/2006/main">
              <a:ext uri="{FF2B5EF4-FFF2-40B4-BE49-F238E27FC236}">
                <a16:creationId xmlns:a16="http://schemas.microsoft.com/office/drawing/2014/main" id="{DAD7645D-F317-43F1-AC6F-FC6C49CFAD28}"/>
              </a:ext>
            </a:extLst>
          </p:cNvPr>
          <p:cNvSpPr>
            <a:spLocks xmlns:a="http://schemas.openxmlformats.org/drawingml/2006/main" noGrp="1"/>
          </p:cNvSpPr>
          <p:nvPr/>
        </p:nvSpPr>
        <p:spPr>
          <a:xfrm xmlns:a="http://schemas.openxmlformats.org/drawingml/2006/main">
            <a:off x="8724900" y="257175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025" b="1">
                <a:solidFill>
                  <a:srgbClr val="0A0D12"/>
                </a:solidFill>
                <a:latin typeface="Arial"/>
                <a:ea typeface="Arial"/>
                <a:cs typeface="Arial"/>
              </a:defRPr>
            </a:pPr>
            <a:r>
              <a:rPr sz="2025" b="1">
                <a:solidFill>
                  <a:srgbClr val="0A0D12"/>
                </a:solidFill>
                <a:latin typeface="Arial"/>
                <a:ea typeface="Arial"/>
                <a:cs typeface="Arial"/>
              </a:rPr>
              <a:t>Proceed only if:</a:t>
            </a:r>
          </a:p>
        </p:txBody>
      </p:sp>
      <p:sp>
        <p:nvSpPr>
          <p:cNvPr id="15" name="">
            <a:extLst xmlns:a="http://schemas.openxmlformats.org/drawingml/2006/main">
              <a:ext uri="{FF2B5EF4-FFF2-40B4-BE49-F238E27FC236}">
                <a16:creationId xmlns:a16="http://schemas.microsoft.com/office/drawing/2014/main" id="{46211AA2-AED8-4CF4-BEF7-8C1D91F79CA6}"/>
              </a:ext>
            </a:extLst>
          </p:cNvPr>
          <p:cNvSpPr>
            <a:spLocks xmlns:a="http://schemas.openxmlformats.org/drawingml/2006/main" noGrp="1"/>
          </p:cNvSpPr>
          <p:nvPr/>
        </p:nvSpPr>
        <p:spPr>
          <a:xfrm xmlns:a="http://schemas.openxmlformats.org/drawingml/2006/main">
            <a:off x="8724900" y="3124200"/>
            <a:ext cx="2428875"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2"/>
              </a:spcAft>
              <a:buNone/>
              <a:defRPr sz="1575" b="0">
                <a:solidFill>
                  <a:srgbClr val="0A0D12"/>
                </a:solidFill>
                <a:latin typeface="Arial"/>
                <a:ea typeface="Arial"/>
                <a:cs typeface="Arial"/>
              </a:defRPr>
            </a:pPr>
            <a:r>
              <a:rPr sz="1575" b="0">
                <a:solidFill>
                  <a:srgbClr val="0A0D12"/>
                </a:solidFill>
                <a:latin typeface="Arial"/>
                <a:ea typeface="Arial"/>
                <a:cs typeface="Arial"/>
              </a:rPr>
              <a:t>Product requirements are approved.</a:t>
            </a:r>
          </a:p>
          <a:p xmlns:a="http://schemas.openxmlformats.org/drawingml/2006/main">
            <a:pPr marL="22" indent="-12" algn="l">
              <a:lnSpc>
                <a:spcPct val="108000"/>
              </a:lnSpc>
              <a:spcAft>
                <a:spcPts val="12"/>
              </a:spcAft>
              <a:buNone/>
              <a:defRPr sz="1575" b="0">
                <a:solidFill>
                  <a:srgbClr val="0A0D12"/>
                </a:solidFill>
                <a:latin typeface="Arial"/>
                <a:ea typeface="Arial"/>
                <a:cs typeface="Arial"/>
              </a:defRPr>
            </a:pPr>
            <a:r>
              <a:rPr sz="1575" b="0">
                <a:solidFill>
                  <a:srgbClr val="0A0D12"/>
                </a:solidFill>
                <a:latin typeface="Arial"/>
                <a:ea typeface="Arial"/>
                <a:cs typeface="Arial"/>
              </a:rPr>
              <a:t>Regulatory route is documented.</a:t>
            </a:r>
          </a:p>
          <a:p xmlns:a="http://schemas.openxmlformats.org/drawingml/2006/main">
            <a:pPr marL="22" indent="-12" algn="l">
              <a:lnSpc>
                <a:spcPct val="108000"/>
              </a:lnSpc>
              <a:spcAft>
                <a:spcPts val="12"/>
              </a:spcAft>
              <a:buNone/>
              <a:defRPr sz="1575" b="0">
                <a:solidFill>
                  <a:srgbClr val="0A0D12"/>
                </a:solidFill>
                <a:latin typeface="Arial"/>
                <a:ea typeface="Arial"/>
                <a:cs typeface="Arial"/>
              </a:defRPr>
            </a:pPr>
            <a:r>
              <a:rPr sz="1575" b="0">
                <a:solidFill>
                  <a:srgbClr val="0A0D12"/>
                </a:solidFill>
                <a:latin typeface="Arial"/>
                <a:ea typeface="Arial"/>
                <a:cs typeface="Arial"/>
              </a:rPr>
              <a:t>Top hazards have defined controls.</a:t>
            </a:r>
          </a:p>
          <a:p xmlns:a="http://schemas.openxmlformats.org/drawingml/2006/main">
            <a:pPr marL="22" indent="-12" algn="l">
              <a:lnSpc>
                <a:spcPct val="108000"/>
              </a:lnSpc>
              <a:spcAft>
                <a:spcPts val="12"/>
              </a:spcAft>
              <a:buNone/>
              <a:defRPr sz="1575" b="0">
                <a:solidFill>
                  <a:srgbClr val="0A0D12"/>
                </a:solidFill>
                <a:latin typeface="Arial"/>
                <a:ea typeface="Arial"/>
                <a:cs typeface="Arial"/>
              </a:defRPr>
            </a:pPr>
            <a:r>
              <a:rPr sz="1575" b="0">
                <a:solidFill>
                  <a:srgbClr val="0A0D12"/>
                </a:solidFill>
                <a:latin typeface="Arial"/>
                <a:ea typeface="Arial"/>
                <a:cs typeface="Arial"/>
              </a:rPr>
              <a:t>Pilot and platform targets are credible.</a:t>
            </a:r>
          </a:p>
        </p:txBody>
      </p:sp>
      <p:sp>
        <p:nvSpPr>
          <p:cNvPr id="16" name="">
            <a:extLst xmlns:a="http://schemas.openxmlformats.org/drawingml/2006/main">
              <a:ext uri="{FF2B5EF4-FFF2-40B4-BE49-F238E27FC236}">
                <a16:creationId xmlns:a16="http://schemas.microsoft.com/office/drawing/2014/main" id="{8607437E-3751-427C-9C33-D881027B85A8}"/>
              </a:ext>
            </a:extLst>
          </p:cNvPr>
          <p:cNvSpPr>
            <a:spLocks xmlns:a="http://schemas.openxmlformats.org/drawingml/2006/main" noGrp="1"/>
          </p:cNvSpPr>
          <p:nvPr/>
        </p:nvSpPr>
        <p:spPr>
          <a:xfrm xmlns:a="http://schemas.openxmlformats.org/drawingml/2006/main">
            <a:off x="514350" y="5657850"/>
            <a:ext cx="11163300" cy="514350"/>
          </a:xfrm>
          <a:prstGeom xmlns:a="http://schemas.openxmlformats.org/drawingml/2006/main" prst="rect">
            <a:avLst/>
          </a:prstGeom>
          <a:solidFill xmlns:a="http://schemas.openxmlformats.org/drawingml/2006/main">
            <a:srgbClr val="0A0D1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916DE34-BD08-4988-A913-8000DC494FD0}"/>
              </a:ext>
            </a:extLst>
          </p:cNvPr>
          <p:cNvSpPr>
            <a:spLocks xmlns:a="http://schemas.openxmlformats.org/drawingml/2006/main" noGrp="1"/>
          </p:cNvSpPr>
          <p:nvPr/>
        </p:nvSpPr>
        <p:spPr>
          <a:xfrm xmlns:a="http://schemas.openxmlformats.org/drawingml/2006/main">
            <a:off x="781050" y="5810250"/>
            <a:ext cx="10629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575" b="1">
                <a:solidFill>
                  <a:srgbClr val="FFFFFF"/>
                </a:solidFill>
                <a:latin typeface="Arial"/>
                <a:ea typeface="Arial"/>
                <a:cs typeface="Arial"/>
              </a:defRPr>
            </a:pPr>
            <a:r>
              <a:rPr sz="1575" b="1">
                <a:solidFill>
                  <a:srgbClr val="FFFFFF"/>
                </a:solidFill>
                <a:latin typeface="Arial"/>
                <a:ea typeface="Arial"/>
                <a:cs typeface="Arial"/>
              </a:rPr>
              <a:t>Outcome: the team builds one certifiable product — not several competing prototypes.</a:t>
            </a:r>
          </a:p>
        </p:txBody>
      </p:sp>
    </p:spTree>
    <p:extLst>
      <p:ext uri="{BB962C8B-B14F-4D97-AF65-F5344CB8AC3E}">
        <p14:creationId xmlns:p14="http://schemas.microsoft.com/office/powerpoint/2010/main" val="94965373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nextsynapse-wordmark">
            <a:extLst xmlns:a="http://schemas.openxmlformats.org/drawingml/2006/main">
              <a:ext uri="{FF2B5EF4-FFF2-40B4-BE49-F238E27FC236}">
                <a16:creationId xmlns:a16="http://schemas.microsoft.com/office/drawing/2014/main" id="{49A3F3C3-3DAF-431E-BE1E-1DD4A3DD0B9E}"/>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BF5E1B18-51FE-4B61-92FD-A3380E92681D}"/>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7-title">
            <a:extLst xmlns:a="http://schemas.openxmlformats.org/drawingml/2006/main">
              <a:ext uri="{FF2B5EF4-FFF2-40B4-BE49-F238E27FC236}">
                <a16:creationId xmlns:a16="http://schemas.microsoft.com/office/drawing/2014/main" id="{0E911D33-B8AD-4FC2-988F-B46DAFCBCB4B}"/>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Phase 2 delivers an integrated alpha</a:t>
            </a:r>
          </a:p>
        </p:txBody>
      </p:sp>
      <p:sp>
        <p:nvSpPr>
          <p:cNvPr id="4" name="">
            <a:extLst xmlns:a="http://schemas.openxmlformats.org/drawingml/2006/main">
              <a:ext uri="{FF2B5EF4-FFF2-40B4-BE49-F238E27FC236}">
                <a16:creationId xmlns:a16="http://schemas.microsoft.com/office/drawing/2014/main" id="{9D514264-9434-4726-8788-F4B07DCFDF87}"/>
              </a:ext>
            </a:extLst>
          </p:cNvPr>
          <p:cNvSpPr>
            <a:spLocks xmlns:a="http://schemas.openxmlformats.org/drawingml/2006/main" noGrp="1"/>
          </p:cNvSpPr>
          <p:nvPr/>
        </p:nvSpPr>
        <p:spPr>
          <a:xfrm xmlns:a="http://schemas.openxmlformats.org/drawingml/2006/main">
            <a:off x="514350" y="1333500"/>
            <a:ext cx="1066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The learned intent model is wrapped in deterministic safety controls and repeatable tests.</a:t>
            </a:r>
          </a:p>
        </p:txBody>
      </p:sp>
      <p:sp>
        <p:nvSpPr>
          <p:cNvPr id="5" name="">
            <a:extLst xmlns:a="http://schemas.openxmlformats.org/drawingml/2006/main">
              <a:ext uri="{FF2B5EF4-FFF2-40B4-BE49-F238E27FC236}">
                <a16:creationId xmlns:a16="http://schemas.microsoft.com/office/drawing/2014/main" id="{982987BC-0636-4F4A-950F-D395E75DF095}"/>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6" name="">
            <a:extLst xmlns:a="http://schemas.openxmlformats.org/drawingml/2006/main">
              <a:ext uri="{FF2B5EF4-FFF2-40B4-BE49-F238E27FC236}">
                <a16:creationId xmlns:a16="http://schemas.microsoft.com/office/drawing/2014/main" id="{BB6FFF8B-E4E0-460C-B92C-F685F30689DD}"/>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7" name="">
            <a:extLst xmlns:a="http://schemas.openxmlformats.org/drawingml/2006/main">
              <a:ext uri="{FF2B5EF4-FFF2-40B4-BE49-F238E27FC236}">
                <a16:creationId xmlns:a16="http://schemas.microsoft.com/office/drawing/2014/main" id="{0C285680-B64C-4F2D-85D7-E638F2539861}"/>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07</a:t>
            </a:r>
          </a:p>
        </p:txBody>
      </p:sp>
      <p:sp>
        <p:nvSpPr>
          <p:cNvPr id="8" name="">
            <a:extLst xmlns:a="http://schemas.openxmlformats.org/drawingml/2006/main">
              <a:ext uri="{FF2B5EF4-FFF2-40B4-BE49-F238E27FC236}">
                <a16:creationId xmlns:a16="http://schemas.microsoft.com/office/drawing/2014/main" id="{9F9451BF-843A-4376-8AD0-A07133A5DFFF}"/>
              </a:ext>
            </a:extLst>
          </p:cNvPr>
          <p:cNvSpPr>
            <a:spLocks xmlns:a="http://schemas.openxmlformats.org/drawingml/2006/main" noGrp="1"/>
          </p:cNvSpPr>
          <p:nvPr/>
        </p:nvSpPr>
        <p:spPr>
          <a:xfrm xmlns:a="http://schemas.openxmlformats.org/drawingml/2006/main">
            <a:off x="514350" y="1857375"/>
            <a:ext cx="7124700" cy="32385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D1652012-53B0-4922-AD14-D6BDA108BBB9}"/>
              </a:ext>
            </a:extLst>
          </p:cNvPr>
          <p:cNvSpPr>
            <a:spLocks xmlns:a="http://schemas.openxmlformats.org/drawingml/2006/main" noGrp="1"/>
          </p:cNvSpPr>
          <p:nvPr/>
        </p:nvSpPr>
        <p:spPr>
          <a:xfrm xmlns:a="http://schemas.openxmlformats.org/drawingml/2006/main">
            <a:off x="819150" y="215265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BUILD</a:t>
            </a:r>
          </a:p>
        </p:txBody>
      </p:sp>
      <p:sp>
        <p:nvSpPr>
          <p:cNvPr id="10" name="">
            <a:extLst xmlns:a="http://schemas.openxmlformats.org/drawingml/2006/main">
              <a:ext uri="{FF2B5EF4-FFF2-40B4-BE49-F238E27FC236}">
                <a16:creationId xmlns:a16="http://schemas.microsoft.com/office/drawing/2014/main" id="{C8692C16-7F43-4C5C-A2BF-2F0B99B21861}"/>
              </a:ext>
            </a:extLst>
          </p:cNvPr>
          <p:cNvSpPr>
            <a:spLocks xmlns:a="http://schemas.openxmlformats.org/drawingml/2006/main" noGrp="1"/>
          </p:cNvSpPr>
          <p:nvPr/>
        </p:nvSpPr>
        <p:spPr>
          <a:xfrm xmlns:a="http://schemas.openxmlformats.org/drawingml/2006/main">
            <a:off x="819150" y="2628900"/>
            <a:ext cx="6381750"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1">
                <a:solidFill>
                  <a:srgbClr val="0A0D12"/>
                </a:solidFill>
                <a:latin typeface="Arial"/>
                <a:ea typeface="Arial"/>
                <a:cs typeface="Arial"/>
              </a:rPr>
              <a:t>EEG pipeline: </a:t>
            </a:r>
            <a:r>
              <a:rPr sz="1650" b="0">
                <a:solidFill>
                  <a:srgbClr val="0A0D12"/>
                </a:solidFill>
                <a:latin typeface="Arial"/>
                <a:ea typeface="Arial"/>
                <a:cs typeface="Arial"/>
              </a:rPr>
              <a:t>signal quality, calibration and real-time decoding.</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1">
                <a:solidFill>
                  <a:srgbClr val="0A0D12"/>
                </a:solidFill>
                <a:latin typeface="Arial"/>
                <a:ea typeface="Arial"/>
                <a:cs typeface="Arial"/>
              </a:rPr>
              <a:t>On-device AI: </a:t>
            </a:r>
            <a:r>
              <a:rPr sz="1650" b="0">
                <a:solidFill>
                  <a:srgbClr val="0A0D12"/>
                </a:solidFill>
                <a:latin typeface="Arial"/>
                <a:ea typeface="Arial"/>
                <a:cs typeface="Arial"/>
              </a:rPr>
              <a:t>confidence thresholds and reproducible model releases.</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1">
                <a:solidFill>
                  <a:srgbClr val="0A0D12"/>
                </a:solidFill>
                <a:latin typeface="Arial"/>
                <a:ea typeface="Arial"/>
                <a:cs typeface="Arial"/>
              </a:rPr>
              <a:t>Safety supervisor: </a:t>
            </a:r>
            <a:r>
              <a:rPr sz="1650" b="0">
                <a:solidFill>
                  <a:srgbClr val="0A0D12"/>
                </a:solidFill>
                <a:latin typeface="Arial"/>
                <a:ea typeface="Arial"/>
                <a:cs typeface="Arial"/>
              </a:rPr>
              <a:t>safe stop, watchdogs and caregiver override.</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1">
                <a:solidFill>
                  <a:srgbClr val="0A0D12"/>
                </a:solidFill>
                <a:latin typeface="Arial"/>
                <a:ea typeface="Arial"/>
                <a:cs typeface="Arial"/>
              </a:rPr>
              <a:t>Shared control: </a:t>
            </a:r>
            <a:r>
              <a:rPr sz="1650" b="0">
                <a:solidFill>
                  <a:srgbClr val="0A0D12"/>
                </a:solidFill>
                <a:latin typeface="Arial"/>
                <a:ea typeface="Arial"/>
                <a:cs typeface="Arial"/>
              </a:rPr>
              <a:t>obstacle avoidance and wheelchair gateway.</a:t>
            </a:r>
          </a:p>
          <a:p xmlns:a="http://schemas.openxmlformats.org/drawingml/2006/main">
            <a:pPr marL="22" indent="-12" algn="l">
              <a:lnSpc>
                <a:spcPct val="108000"/>
              </a:lnSpc>
              <a:spcAft>
                <a:spcPts val="11"/>
              </a:spcAft>
              <a:buNone/>
              <a:defRPr sz="1650" b="0">
                <a:solidFill>
                  <a:srgbClr val="0A0D12"/>
                </a:solidFill>
                <a:latin typeface="Arial"/>
                <a:ea typeface="Arial"/>
                <a:cs typeface="Arial"/>
              </a:defRPr>
            </a:pPr>
            <a:r>
              <a:rPr sz="1650" b="1">
                <a:solidFill>
                  <a:srgbClr val="0A0D12"/>
                </a:solidFill>
                <a:latin typeface="Arial"/>
                <a:ea typeface="Arial"/>
                <a:cs typeface="Arial"/>
              </a:rPr>
              <a:t>Evidence engine: </a:t>
            </a:r>
            <a:r>
              <a:rPr sz="1650" b="0">
                <a:solidFill>
                  <a:srgbClr val="0A0D12"/>
                </a:solidFill>
                <a:latin typeface="Arial"/>
                <a:ea typeface="Arial"/>
                <a:cs typeface="Arial"/>
              </a:rPr>
              <a:t>HIL simulator, automated tests and secure logs.</a:t>
            </a:r>
          </a:p>
        </p:txBody>
      </p:sp>
      <p:sp>
        <p:nvSpPr>
          <p:cNvPr id="11" name="">
            <a:extLst xmlns:a="http://schemas.openxmlformats.org/drawingml/2006/main">
              <a:ext uri="{FF2B5EF4-FFF2-40B4-BE49-F238E27FC236}">
                <a16:creationId xmlns:a16="http://schemas.microsoft.com/office/drawing/2014/main" id="{4D945F6B-E20E-4DFD-868E-C09B56D36CAD}"/>
              </a:ext>
            </a:extLst>
          </p:cNvPr>
          <p:cNvSpPr>
            <a:spLocks xmlns:a="http://schemas.openxmlformats.org/drawingml/2006/main" noGrp="1"/>
          </p:cNvSpPr>
          <p:nvPr/>
        </p:nvSpPr>
        <p:spPr>
          <a:xfrm xmlns:a="http://schemas.openxmlformats.org/drawingml/2006/main">
            <a:off x="7943850" y="1857375"/>
            <a:ext cx="3733800" cy="323850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E934C19-1611-4F13-81B7-958E2BA8A332}"/>
              </a:ext>
            </a:extLst>
          </p:cNvPr>
          <p:cNvSpPr>
            <a:spLocks xmlns:a="http://schemas.openxmlformats.org/drawingml/2006/main" noGrp="1"/>
          </p:cNvSpPr>
          <p:nvPr/>
        </p:nvSpPr>
        <p:spPr>
          <a:xfrm xmlns:a="http://schemas.openxmlformats.org/drawingml/2006/main">
            <a:off x="8267700" y="215265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1">
                <a:solidFill>
                  <a:srgbClr val="1257C7"/>
                </a:solidFill>
                <a:latin typeface="Arial"/>
                <a:ea typeface="Arial"/>
                <a:cs typeface="Arial"/>
              </a:defRPr>
            </a:pPr>
            <a:r>
              <a:rPr sz="1650" b="1">
                <a:solidFill>
                  <a:srgbClr val="1257C7"/>
                </a:solidFill>
                <a:latin typeface="Arial"/>
                <a:ea typeface="Arial"/>
                <a:cs typeface="Arial"/>
              </a:rPr>
              <a:t>MONTHS 3–6</a:t>
            </a:r>
          </a:p>
        </p:txBody>
      </p:sp>
      <p:sp>
        <p:nvSpPr>
          <p:cNvPr id="13" name="">
            <a:extLst xmlns:a="http://schemas.openxmlformats.org/drawingml/2006/main">
              <a:ext uri="{FF2B5EF4-FFF2-40B4-BE49-F238E27FC236}">
                <a16:creationId xmlns:a16="http://schemas.microsoft.com/office/drawing/2014/main" id="{419B27A4-E301-4155-8CB6-30889C871F7C}"/>
              </a:ext>
            </a:extLst>
          </p:cNvPr>
          <p:cNvSpPr>
            <a:spLocks xmlns:a="http://schemas.openxmlformats.org/drawingml/2006/main" noGrp="1"/>
          </p:cNvSpPr>
          <p:nvPr/>
        </p:nvSpPr>
        <p:spPr>
          <a:xfrm xmlns:a="http://schemas.openxmlformats.org/drawingml/2006/main">
            <a:off x="8267700" y="2647950"/>
            <a:ext cx="285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750" b="1">
                <a:solidFill>
                  <a:srgbClr val="0A0D12"/>
                </a:solidFill>
                <a:latin typeface="Arial"/>
                <a:ea typeface="Arial"/>
                <a:cs typeface="Arial"/>
              </a:defRPr>
            </a:pPr>
            <a:r>
              <a:rPr sz="3750" b="1">
                <a:solidFill>
                  <a:srgbClr val="0A0D12"/>
                </a:solidFill>
                <a:latin typeface="Arial"/>
                <a:ea typeface="Arial"/>
                <a:cs typeface="Arial"/>
              </a:rPr>
              <a:t>CHF 400k</a:t>
            </a:r>
          </a:p>
        </p:txBody>
      </p:sp>
      <p:sp>
        <p:nvSpPr>
          <p:cNvPr id="14" name="">
            <a:extLst xmlns:a="http://schemas.openxmlformats.org/drawingml/2006/main">
              <a:ext uri="{FF2B5EF4-FFF2-40B4-BE49-F238E27FC236}">
                <a16:creationId xmlns:a16="http://schemas.microsoft.com/office/drawing/2014/main" id="{9FADBB70-F5BD-4622-B800-8EC85AA0E6E8}"/>
              </a:ext>
            </a:extLst>
          </p:cNvPr>
          <p:cNvSpPr>
            <a:spLocks xmlns:a="http://schemas.openxmlformats.org/drawingml/2006/main" noGrp="1"/>
          </p:cNvSpPr>
          <p:nvPr/>
        </p:nvSpPr>
        <p:spPr>
          <a:xfrm xmlns:a="http://schemas.openxmlformats.org/drawingml/2006/main">
            <a:off x="8267700" y="3562350"/>
            <a:ext cx="2667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250" b="1">
                <a:solidFill>
                  <a:srgbClr val="0A0D12"/>
                </a:solidFill>
                <a:latin typeface="Arial"/>
                <a:ea typeface="Arial"/>
                <a:cs typeface="Arial"/>
              </a:defRPr>
            </a:pPr>
            <a:r>
              <a:rPr sz="2250" b="1">
                <a:solidFill>
                  <a:srgbClr val="0A0D12"/>
                </a:solidFill>
                <a:latin typeface="Arial"/>
                <a:ea typeface="Arial"/>
                <a:cs typeface="Arial"/>
              </a:rPr>
              <a:t>Exit gate G2</a:t>
            </a:r>
          </a:p>
        </p:txBody>
      </p:sp>
      <p:sp>
        <p:nvSpPr>
          <p:cNvPr id="15" name="">
            <a:extLst xmlns:a="http://schemas.openxmlformats.org/drawingml/2006/main">
              <a:ext uri="{FF2B5EF4-FFF2-40B4-BE49-F238E27FC236}">
                <a16:creationId xmlns:a16="http://schemas.microsoft.com/office/drawing/2014/main" id="{0DEFDEB7-2931-42D0-A5DA-DE048D9B3142}"/>
              </a:ext>
            </a:extLst>
          </p:cNvPr>
          <p:cNvSpPr>
            <a:spLocks xmlns:a="http://schemas.openxmlformats.org/drawingml/2006/main" noGrp="1"/>
          </p:cNvSpPr>
          <p:nvPr/>
        </p:nvSpPr>
        <p:spPr>
          <a:xfrm xmlns:a="http://schemas.openxmlformats.org/drawingml/2006/main">
            <a:off x="8267700" y="4095750"/>
            <a:ext cx="29527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0">
                <a:solidFill>
                  <a:srgbClr val="5E6875"/>
                </a:solidFill>
                <a:latin typeface="Arial"/>
                <a:ea typeface="Arial"/>
                <a:cs typeface="Arial"/>
              </a:defRPr>
            </a:pPr>
            <a:r>
              <a:rPr sz="1575" b="0">
                <a:solidFill>
                  <a:srgbClr val="5E6875"/>
                </a:solidFill>
                <a:latin typeface="Arial"/>
                <a:ea typeface="Arial"/>
                <a:cs typeface="Arial"/>
              </a:rPr>
              <a:t>Integrated alpha passes the locked bench and hardware-in-the-loop safety protocol.</a:t>
            </a:r>
          </a:p>
        </p:txBody>
      </p:sp>
      <p:sp>
        <p:nvSpPr>
          <p:cNvPr id="16" name="">
            <a:extLst xmlns:a="http://schemas.openxmlformats.org/drawingml/2006/main">
              <a:ext uri="{FF2B5EF4-FFF2-40B4-BE49-F238E27FC236}">
                <a16:creationId xmlns:a16="http://schemas.microsoft.com/office/drawing/2014/main" id="{6ACE0715-3090-478B-BDEE-AAA67B0721D0}"/>
              </a:ext>
            </a:extLst>
          </p:cNvPr>
          <p:cNvSpPr>
            <a:spLocks xmlns:a="http://schemas.openxmlformats.org/drawingml/2006/main" noGrp="1"/>
          </p:cNvSpPr>
          <p:nvPr/>
        </p:nvSpPr>
        <p:spPr>
          <a:xfrm xmlns:a="http://schemas.openxmlformats.org/drawingml/2006/main">
            <a:off x="514350" y="5162550"/>
            <a:ext cx="3238500" cy="0"/>
          </a:xfrm>
          <a:prstGeom xmlns:a="http://schemas.openxmlformats.org/drawingml/2006/main" prst="line">
            <a:avLst/>
          </a:prstGeom>
          <a:noFill xmlns:a="http://schemas.openxmlformats.org/drawingml/2006/main"/>
          <a:ln xmlns:a="http://schemas.openxmlformats.org/drawingml/2006/main" w="47625">
            <a:solidFill>
              <a:srgbClr val="3D8DFF"/>
            </a:solidFill>
            <a:prstDash val="solid"/>
          </a:ln>
        </p:spPr>
      </p:sp>
      <p:sp>
        <p:nvSpPr>
          <p:cNvPr id="17" name="">
            <a:extLst xmlns:a="http://schemas.openxmlformats.org/drawingml/2006/main">
              <a:ext uri="{FF2B5EF4-FFF2-40B4-BE49-F238E27FC236}">
                <a16:creationId xmlns:a16="http://schemas.microsoft.com/office/drawing/2014/main" id="{E48ABE10-63A0-4E3E-B5D5-8BE82E5871D7}"/>
              </a:ext>
            </a:extLst>
          </p:cNvPr>
          <p:cNvSpPr>
            <a:spLocks xmlns:a="http://schemas.openxmlformats.org/drawingml/2006/main" noGrp="1"/>
          </p:cNvSpPr>
          <p:nvPr/>
        </p:nvSpPr>
        <p:spPr>
          <a:xfrm xmlns:a="http://schemas.openxmlformats.org/drawingml/2006/main">
            <a:off x="5143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3–5</a:t>
            </a:r>
          </a:p>
        </p:txBody>
      </p:sp>
      <p:sp>
        <p:nvSpPr>
          <p:cNvPr id="18" name="">
            <a:extLst xmlns:a="http://schemas.openxmlformats.org/drawingml/2006/main">
              <a:ext uri="{FF2B5EF4-FFF2-40B4-BE49-F238E27FC236}">
                <a16:creationId xmlns:a16="http://schemas.microsoft.com/office/drawing/2014/main" id="{7C9E5F67-A620-4E5F-B522-BFDD6A130322}"/>
              </a:ext>
            </a:extLst>
          </p:cNvPr>
          <p:cNvSpPr>
            <a:spLocks xmlns:a="http://schemas.openxmlformats.org/drawingml/2006/main" noGrp="1"/>
          </p:cNvSpPr>
          <p:nvPr/>
        </p:nvSpPr>
        <p:spPr>
          <a:xfrm xmlns:a="http://schemas.openxmlformats.org/drawingml/2006/main">
            <a:off x="5143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integrated alpha units</a:t>
            </a:r>
          </a:p>
        </p:txBody>
      </p:sp>
      <p:sp>
        <p:nvSpPr>
          <p:cNvPr id="19" name="">
            <a:extLst xmlns:a="http://schemas.openxmlformats.org/drawingml/2006/main">
              <a:ext uri="{FF2B5EF4-FFF2-40B4-BE49-F238E27FC236}">
                <a16:creationId xmlns:a16="http://schemas.microsoft.com/office/drawing/2014/main" id="{42F77047-0D9F-4DD0-9C80-4149992AEE1C}"/>
              </a:ext>
            </a:extLst>
          </p:cNvPr>
          <p:cNvSpPr>
            <a:spLocks xmlns:a="http://schemas.openxmlformats.org/drawingml/2006/main" noGrp="1"/>
          </p:cNvSpPr>
          <p:nvPr/>
        </p:nvSpPr>
        <p:spPr>
          <a:xfrm xmlns:a="http://schemas.openxmlformats.org/drawingml/2006/main">
            <a:off x="4476750" y="5162550"/>
            <a:ext cx="3238500" cy="0"/>
          </a:xfrm>
          <a:prstGeom xmlns:a="http://schemas.openxmlformats.org/drawingml/2006/main" prst="line">
            <a:avLst/>
          </a:prstGeom>
          <a:noFill xmlns:a="http://schemas.openxmlformats.org/drawingml/2006/main"/>
          <a:ln xmlns:a="http://schemas.openxmlformats.org/drawingml/2006/main" w="47625">
            <a:solidFill>
              <a:srgbClr val="6DCBF4"/>
            </a:solidFill>
            <a:prstDash val="solid"/>
          </a:ln>
        </p:spPr>
      </p:sp>
      <p:sp>
        <p:nvSpPr>
          <p:cNvPr id="20" name="">
            <a:extLst xmlns:a="http://schemas.openxmlformats.org/drawingml/2006/main">
              <a:ext uri="{FF2B5EF4-FFF2-40B4-BE49-F238E27FC236}">
                <a16:creationId xmlns:a16="http://schemas.microsoft.com/office/drawing/2014/main" id="{15C45AA7-4FAD-4CC2-AAB8-A9C1D1A0B3B2}"/>
              </a:ext>
            </a:extLst>
          </p:cNvPr>
          <p:cNvSpPr>
            <a:spLocks xmlns:a="http://schemas.openxmlformats.org/drawingml/2006/main" noGrp="1"/>
          </p:cNvSpPr>
          <p:nvPr/>
        </p:nvSpPr>
        <p:spPr>
          <a:xfrm xmlns:a="http://schemas.openxmlformats.org/drawingml/2006/main">
            <a:off x="44767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≥100</a:t>
            </a:r>
          </a:p>
        </p:txBody>
      </p:sp>
      <p:sp>
        <p:nvSpPr>
          <p:cNvPr id="21" name="">
            <a:extLst xmlns:a="http://schemas.openxmlformats.org/drawingml/2006/main">
              <a:ext uri="{FF2B5EF4-FFF2-40B4-BE49-F238E27FC236}">
                <a16:creationId xmlns:a16="http://schemas.microsoft.com/office/drawing/2014/main" id="{E52DA91F-77C6-4EAE-A976-B8AB2BF474B1}"/>
              </a:ext>
            </a:extLst>
          </p:cNvPr>
          <p:cNvSpPr>
            <a:spLocks xmlns:a="http://schemas.openxmlformats.org/drawingml/2006/main" noGrp="1"/>
          </p:cNvSpPr>
          <p:nvPr/>
        </p:nvSpPr>
        <p:spPr>
          <a:xfrm xmlns:a="http://schemas.openxmlformats.org/drawingml/2006/main">
            <a:off x="44767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bench / HIL test hours</a:t>
            </a:r>
          </a:p>
        </p:txBody>
      </p:sp>
      <p:sp>
        <p:nvSpPr>
          <p:cNvPr id="22" name="">
            <a:extLst xmlns:a="http://schemas.openxmlformats.org/drawingml/2006/main">
              <a:ext uri="{FF2B5EF4-FFF2-40B4-BE49-F238E27FC236}">
                <a16:creationId xmlns:a16="http://schemas.microsoft.com/office/drawing/2014/main" id="{A13BFC15-1541-4194-9E3D-D7C9E17644AE}"/>
              </a:ext>
            </a:extLst>
          </p:cNvPr>
          <p:cNvSpPr>
            <a:spLocks xmlns:a="http://schemas.openxmlformats.org/drawingml/2006/main" noGrp="1"/>
          </p:cNvSpPr>
          <p:nvPr/>
        </p:nvSpPr>
        <p:spPr>
          <a:xfrm xmlns:a="http://schemas.openxmlformats.org/drawingml/2006/main">
            <a:off x="8439150" y="5162550"/>
            <a:ext cx="3238500" cy="0"/>
          </a:xfrm>
          <a:prstGeom xmlns:a="http://schemas.openxmlformats.org/drawingml/2006/main" prst="line">
            <a:avLst/>
          </a:prstGeom>
          <a:noFill xmlns:a="http://schemas.openxmlformats.org/drawingml/2006/main"/>
          <a:ln xmlns:a="http://schemas.openxmlformats.org/drawingml/2006/main" w="47625">
            <a:solidFill>
              <a:srgbClr val="1257C7"/>
            </a:solidFill>
            <a:prstDash val="solid"/>
          </a:ln>
        </p:spPr>
      </p:sp>
      <p:sp>
        <p:nvSpPr>
          <p:cNvPr id="23" name="">
            <a:extLst xmlns:a="http://schemas.openxmlformats.org/drawingml/2006/main">
              <a:ext uri="{FF2B5EF4-FFF2-40B4-BE49-F238E27FC236}">
                <a16:creationId xmlns:a16="http://schemas.microsoft.com/office/drawing/2014/main" id="{EF04020A-4A7D-4033-81A6-E34DADC823CB}"/>
              </a:ext>
            </a:extLst>
          </p:cNvPr>
          <p:cNvSpPr>
            <a:spLocks xmlns:a="http://schemas.openxmlformats.org/drawingml/2006/main" noGrp="1"/>
          </p:cNvSpPr>
          <p:nvPr/>
        </p:nvSpPr>
        <p:spPr>
          <a:xfrm xmlns:a="http://schemas.openxmlformats.org/drawingml/2006/main">
            <a:off x="84391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≥90%</a:t>
            </a:r>
          </a:p>
        </p:txBody>
      </p:sp>
      <p:sp>
        <p:nvSpPr>
          <p:cNvPr id="24" name="">
            <a:extLst xmlns:a="http://schemas.openxmlformats.org/drawingml/2006/main">
              <a:ext uri="{FF2B5EF4-FFF2-40B4-BE49-F238E27FC236}">
                <a16:creationId xmlns:a16="http://schemas.microsoft.com/office/drawing/2014/main" id="{0B38870F-2E49-4DE1-8FEC-46D623553665}"/>
              </a:ext>
            </a:extLst>
          </p:cNvPr>
          <p:cNvSpPr>
            <a:spLocks xmlns:a="http://schemas.openxmlformats.org/drawingml/2006/main" noGrp="1"/>
          </p:cNvSpPr>
          <p:nvPr/>
        </p:nvSpPr>
        <p:spPr>
          <a:xfrm xmlns:a="http://schemas.openxmlformats.org/drawingml/2006/main">
            <a:off x="84391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locked-protocol accuracy target</a:t>
            </a:r>
          </a:p>
        </p:txBody>
      </p:sp>
    </p:spTree>
    <p:extLst>
      <p:ext uri="{BB962C8B-B14F-4D97-AF65-F5344CB8AC3E}">
        <p14:creationId xmlns:p14="http://schemas.microsoft.com/office/powerpoint/2010/main" val="167035906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nextsynapse-wordmark">
            <a:extLst xmlns:a="http://schemas.openxmlformats.org/drawingml/2006/main">
              <a:ext uri="{FF2B5EF4-FFF2-40B4-BE49-F238E27FC236}">
                <a16:creationId xmlns:a16="http://schemas.microsoft.com/office/drawing/2014/main" id="{D0CD43A6-6D61-4B78-B4FC-FB6530F54472}"/>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55C1C1D9-E616-4070-8374-9922051A766F}"/>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8-title">
            <a:extLst xmlns:a="http://schemas.openxmlformats.org/drawingml/2006/main">
              <a:ext uri="{FF2B5EF4-FFF2-40B4-BE49-F238E27FC236}">
                <a16:creationId xmlns:a16="http://schemas.microsoft.com/office/drawing/2014/main" id="{C04CDC0B-4E06-4985-BDAC-7725A7D77FDA}"/>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Phase 3 proves reliability with real users</a:t>
            </a:r>
          </a:p>
        </p:txBody>
      </p:sp>
      <p:sp>
        <p:nvSpPr>
          <p:cNvPr id="4" name="">
            <a:extLst xmlns:a="http://schemas.openxmlformats.org/drawingml/2006/main">
              <a:ext uri="{FF2B5EF4-FFF2-40B4-BE49-F238E27FC236}">
                <a16:creationId xmlns:a16="http://schemas.microsoft.com/office/drawing/2014/main" id="{33BA02D3-6093-4232-A2CC-438171324BC2}"/>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1D046C0C-E0C8-405D-A51E-648A66626519}"/>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6AA36D49-0463-4600-BD99-F12106367CB7}"/>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08</a:t>
            </a:r>
          </a:p>
        </p:txBody>
      </p:sp>
      <p:sp>
        <p:nvSpPr>
          <p:cNvPr id="7" name="">
            <a:extLst xmlns:a="http://schemas.openxmlformats.org/drawingml/2006/main">
              <a:ext uri="{FF2B5EF4-FFF2-40B4-BE49-F238E27FC236}">
                <a16:creationId xmlns:a16="http://schemas.microsoft.com/office/drawing/2014/main" id="{027FDD30-75FB-43C3-BD62-F1BF27321C43}"/>
              </a:ext>
            </a:extLst>
          </p:cNvPr>
          <p:cNvSpPr>
            <a:spLocks xmlns:a="http://schemas.openxmlformats.org/drawingml/2006/main" noGrp="1"/>
          </p:cNvSpPr>
          <p:nvPr/>
        </p:nvSpPr>
        <p:spPr>
          <a:xfrm xmlns:a="http://schemas.openxmlformats.org/drawingml/2006/main">
            <a:off x="514350" y="1695450"/>
            <a:ext cx="5257800" cy="329565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93018873-69D1-415B-9710-A876FD30A8C9}"/>
              </a:ext>
            </a:extLst>
          </p:cNvPr>
          <p:cNvSpPr>
            <a:spLocks xmlns:a="http://schemas.openxmlformats.org/drawingml/2006/main" noGrp="1"/>
          </p:cNvSpPr>
          <p:nvPr/>
        </p:nvSpPr>
        <p:spPr>
          <a:xfrm xmlns:a="http://schemas.openxmlformats.org/drawingml/2006/main">
            <a:off x="819150" y="20002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USER PILOT</a:t>
            </a:r>
          </a:p>
        </p:txBody>
      </p:sp>
      <p:sp>
        <p:nvSpPr>
          <p:cNvPr id="9" name="">
            <a:extLst xmlns:a="http://schemas.openxmlformats.org/drawingml/2006/main">
              <a:ext uri="{FF2B5EF4-FFF2-40B4-BE49-F238E27FC236}">
                <a16:creationId xmlns:a16="http://schemas.microsoft.com/office/drawing/2014/main" id="{E0E8A716-2805-40A5-BE27-D3B4DE95453D}"/>
              </a:ext>
            </a:extLst>
          </p:cNvPr>
          <p:cNvSpPr>
            <a:spLocks xmlns:a="http://schemas.openxmlformats.org/drawingml/2006/main" noGrp="1"/>
          </p:cNvSpPr>
          <p:nvPr/>
        </p:nvSpPr>
        <p:spPr>
          <a:xfrm xmlns:a="http://schemas.openxmlformats.org/drawingml/2006/main">
            <a:off x="819150" y="2476500"/>
            <a:ext cx="433387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0A0D12"/>
                </a:solidFill>
                <a:latin typeface="Arial"/>
                <a:ea typeface="Arial"/>
                <a:cs typeface="Arial"/>
              </a:defRPr>
            </a:pPr>
            <a:r>
              <a:rPr sz="2400" b="1">
                <a:solidFill>
                  <a:srgbClr val="0A0D12"/>
                </a:solidFill>
                <a:latin typeface="Arial"/>
                <a:ea typeface="Arial"/>
                <a:cs typeface="Arial"/>
              </a:rPr>
              <a:t>Can people use it safely and repeatedly?</a:t>
            </a:r>
          </a:p>
        </p:txBody>
      </p:sp>
      <p:sp>
        <p:nvSpPr>
          <p:cNvPr id="10" name="">
            <a:extLst xmlns:a="http://schemas.openxmlformats.org/drawingml/2006/main">
              <a:ext uri="{FF2B5EF4-FFF2-40B4-BE49-F238E27FC236}">
                <a16:creationId xmlns:a16="http://schemas.microsoft.com/office/drawing/2014/main" id="{9A2E7682-6890-4A5A-8308-6AA76E9BA0E9}"/>
              </a:ext>
            </a:extLst>
          </p:cNvPr>
          <p:cNvSpPr>
            <a:spLocks xmlns:a="http://schemas.openxmlformats.org/drawingml/2006/main" noGrp="1"/>
          </p:cNvSpPr>
          <p:nvPr/>
        </p:nvSpPr>
        <p:spPr>
          <a:xfrm xmlns:a="http://schemas.openxmlformats.org/drawingml/2006/main">
            <a:off x="819150" y="3429000"/>
            <a:ext cx="4333875" cy="1314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Representative users across two target partner sites.</a:t>
            </a:r>
          </a:p>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Calibration, task completion, fatigue, workload and caregiver workflow.</a:t>
            </a:r>
          </a:p>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Defined reporting for adverse events, near misses and usability issues.</a:t>
            </a:r>
          </a:p>
        </p:txBody>
      </p:sp>
      <p:sp>
        <p:nvSpPr>
          <p:cNvPr id="11" name="">
            <a:extLst xmlns:a="http://schemas.openxmlformats.org/drawingml/2006/main">
              <a:ext uri="{FF2B5EF4-FFF2-40B4-BE49-F238E27FC236}">
                <a16:creationId xmlns:a16="http://schemas.microsoft.com/office/drawing/2014/main" id="{4A823B99-D486-4836-AE9F-DED37AF6374E}"/>
              </a:ext>
            </a:extLst>
          </p:cNvPr>
          <p:cNvSpPr>
            <a:spLocks xmlns:a="http://schemas.openxmlformats.org/drawingml/2006/main" noGrp="1"/>
          </p:cNvSpPr>
          <p:nvPr/>
        </p:nvSpPr>
        <p:spPr>
          <a:xfrm xmlns:a="http://schemas.openxmlformats.org/drawingml/2006/main">
            <a:off x="6000750" y="1695450"/>
            <a:ext cx="5676900" cy="32956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F41A49F-9170-4201-ACB5-648A848F241B}"/>
              </a:ext>
            </a:extLst>
          </p:cNvPr>
          <p:cNvSpPr>
            <a:spLocks xmlns:a="http://schemas.openxmlformats.org/drawingml/2006/main" noGrp="1"/>
          </p:cNvSpPr>
          <p:nvPr/>
        </p:nvSpPr>
        <p:spPr>
          <a:xfrm xmlns:a="http://schemas.openxmlformats.org/drawingml/2006/main">
            <a:off x="6305550" y="20002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5E6875"/>
                </a:solidFill>
                <a:latin typeface="Arial"/>
                <a:ea typeface="Arial"/>
                <a:cs typeface="Arial"/>
              </a:defRPr>
            </a:pPr>
            <a:r>
              <a:rPr sz="1500" b="1">
                <a:solidFill>
                  <a:srgbClr val="5E6875"/>
                </a:solidFill>
                <a:latin typeface="Arial"/>
                <a:ea typeface="Arial"/>
                <a:cs typeface="Arial"/>
              </a:rPr>
              <a:t>VERIFICATION</a:t>
            </a:r>
          </a:p>
        </p:txBody>
      </p:sp>
      <p:sp>
        <p:nvSpPr>
          <p:cNvPr id="13" name="">
            <a:extLst xmlns:a="http://schemas.openxmlformats.org/drawingml/2006/main">
              <a:ext uri="{FF2B5EF4-FFF2-40B4-BE49-F238E27FC236}">
                <a16:creationId xmlns:a16="http://schemas.microsoft.com/office/drawing/2014/main" id="{7840D3AA-36D1-4A17-ADEC-37436E7E32B6}"/>
              </a:ext>
            </a:extLst>
          </p:cNvPr>
          <p:cNvSpPr>
            <a:spLocks xmlns:a="http://schemas.openxmlformats.org/drawingml/2006/main" noGrp="1"/>
          </p:cNvSpPr>
          <p:nvPr/>
        </p:nvSpPr>
        <p:spPr>
          <a:xfrm xmlns:a="http://schemas.openxmlformats.org/drawingml/2006/main">
            <a:off x="6305550" y="2476500"/>
            <a:ext cx="48101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0A0D12"/>
                </a:solidFill>
                <a:latin typeface="Arial"/>
                <a:ea typeface="Arial"/>
                <a:cs typeface="Arial"/>
              </a:defRPr>
            </a:pPr>
            <a:r>
              <a:rPr sz="2400" b="1">
                <a:solidFill>
                  <a:srgbClr val="0A0D12"/>
                </a:solidFill>
                <a:latin typeface="Arial"/>
                <a:ea typeface="Arial"/>
                <a:cs typeface="Arial"/>
              </a:rPr>
              <a:t>Does the beta meet its requirements?</a:t>
            </a:r>
          </a:p>
        </p:txBody>
      </p:sp>
      <p:sp>
        <p:nvSpPr>
          <p:cNvPr id="14" name="">
            <a:extLst xmlns:a="http://schemas.openxmlformats.org/drawingml/2006/main">
              <a:ext uri="{FF2B5EF4-FFF2-40B4-BE49-F238E27FC236}">
                <a16:creationId xmlns:a16="http://schemas.microsoft.com/office/drawing/2014/main" id="{3A63C59E-FC90-400C-9058-B838BC88FCAF}"/>
              </a:ext>
            </a:extLst>
          </p:cNvPr>
          <p:cNvSpPr>
            <a:spLocks xmlns:a="http://schemas.openxmlformats.org/drawingml/2006/main" noGrp="1"/>
          </p:cNvSpPr>
          <p:nvPr/>
        </p:nvSpPr>
        <p:spPr>
          <a:xfrm xmlns:a="http://schemas.openxmlformats.org/drawingml/2006/main">
            <a:off x="6305550" y="3429000"/>
            <a:ext cx="4762500" cy="1314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Software, safety, cyber and wheelchair-interface verification.</a:t>
            </a:r>
          </a:p>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EMC and electrical pre-compliance; reliability and misuse scenarios.</a:t>
            </a:r>
          </a:p>
          <a:p xmlns:a="http://schemas.openxmlformats.org/drawingml/2006/main">
            <a:pPr marL="22" indent="-12" algn="l">
              <a:lnSpc>
                <a:spcPct val="108000"/>
              </a:lnSpc>
              <a:spcAft>
                <a:spcPts val="10"/>
              </a:spcAft>
              <a:buNone/>
              <a:defRPr sz="1575" b="0">
                <a:solidFill>
                  <a:srgbClr val="0A0D12"/>
                </a:solidFill>
                <a:latin typeface="Arial"/>
                <a:ea typeface="Arial"/>
                <a:cs typeface="Arial"/>
              </a:defRPr>
            </a:pPr>
            <a:r>
              <a:rPr sz="1575" b="0">
                <a:solidFill>
                  <a:srgbClr val="0A0D12"/>
                </a:solidFill>
                <a:latin typeface="Arial"/>
                <a:ea typeface="Arial"/>
                <a:cs typeface="Arial"/>
              </a:rPr>
              <a:t>Traceability from user need to test result and residual risk.</a:t>
            </a:r>
          </a:p>
        </p:txBody>
      </p:sp>
      <p:sp>
        <p:nvSpPr>
          <p:cNvPr id="15" name="">
            <a:extLst xmlns:a="http://schemas.openxmlformats.org/drawingml/2006/main">
              <a:ext uri="{FF2B5EF4-FFF2-40B4-BE49-F238E27FC236}">
                <a16:creationId xmlns:a16="http://schemas.microsoft.com/office/drawing/2014/main" id="{CCF7C8D1-087D-4FB6-848E-6B4D35C08A73}"/>
              </a:ext>
            </a:extLst>
          </p:cNvPr>
          <p:cNvSpPr>
            <a:spLocks xmlns:a="http://schemas.openxmlformats.org/drawingml/2006/main" noGrp="1"/>
          </p:cNvSpPr>
          <p:nvPr/>
        </p:nvSpPr>
        <p:spPr>
          <a:xfrm xmlns:a="http://schemas.openxmlformats.org/drawingml/2006/main">
            <a:off x="514350" y="5162550"/>
            <a:ext cx="3238500" cy="0"/>
          </a:xfrm>
          <a:prstGeom xmlns:a="http://schemas.openxmlformats.org/drawingml/2006/main" prst="line">
            <a:avLst/>
          </a:prstGeom>
          <a:noFill xmlns:a="http://schemas.openxmlformats.org/drawingml/2006/main"/>
          <a:ln xmlns:a="http://schemas.openxmlformats.org/drawingml/2006/main" w="47625">
            <a:solidFill>
              <a:srgbClr val="3D8DFF"/>
            </a:solidFill>
            <a:prstDash val="solid"/>
          </a:ln>
        </p:spPr>
      </p:sp>
      <p:sp>
        <p:nvSpPr>
          <p:cNvPr id="16" name="">
            <a:extLst xmlns:a="http://schemas.openxmlformats.org/drawingml/2006/main">
              <a:ext uri="{FF2B5EF4-FFF2-40B4-BE49-F238E27FC236}">
                <a16:creationId xmlns:a16="http://schemas.microsoft.com/office/drawing/2014/main" id="{7FF57D87-DCC3-4680-B3AD-9589B529D777}"/>
              </a:ext>
            </a:extLst>
          </p:cNvPr>
          <p:cNvSpPr>
            <a:spLocks xmlns:a="http://schemas.openxmlformats.org/drawingml/2006/main" noGrp="1"/>
          </p:cNvSpPr>
          <p:nvPr/>
        </p:nvSpPr>
        <p:spPr>
          <a:xfrm xmlns:a="http://schemas.openxmlformats.org/drawingml/2006/main">
            <a:off x="5143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8–10</a:t>
            </a:r>
          </a:p>
        </p:txBody>
      </p:sp>
      <p:sp>
        <p:nvSpPr>
          <p:cNvPr id="17" name="">
            <a:extLst xmlns:a="http://schemas.openxmlformats.org/drawingml/2006/main">
              <a:ext uri="{FF2B5EF4-FFF2-40B4-BE49-F238E27FC236}">
                <a16:creationId xmlns:a16="http://schemas.microsoft.com/office/drawing/2014/main" id="{146FB786-B858-4FA0-8CDB-A782776C51F0}"/>
              </a:ext>
            </a:extLst>
          </p:cNvPr>
          <p:cNvSpPr>
            <a:spLocks xmlns:a="http://schemas.openxmlformats.org/drawingml/2006/main" noGrp="1"/>
          </p:cNvSpPr>
          <p:nvPr/>
        </p:nvSpPr>
        <p:spPr>
          <a:xfrm xmlns:a="http://schemas.openxmlformats.org/drawingml/2006/main">
            <a:off x="5143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verified beta units</a:t>
            </a:r>
          </a:p>
        </p:txBody>
      </p:sp>
      <p:sp>
        <p:nvSpPr>
          <p:cNvPr id="18" name="">
            <a:extLst xmlns:a="http://schemas.openxmlformats.org/drawingml/2006/main">
              <a:ext uri="{FF2B5EF4-FFF2-40B4-BE49-F238E27FC236}">
                <a16:creationId xmlns:a16="http://schemas.microsoft.com/office/drawing/2014/main" id="{6C8FC67F-0F9C-4607-9B73-4A9C39D5C4B0}"/>
              </a:ext>
            </a:extLst>
          </p:cNvPr>
          <p:cNvSpPr>
            <a:spLocks xmlns:a="http://schemas.openxmlformats.org/drawingml/2006/main" noGrp="1"/>
          </p:cNvSpPr>
          <p:nvPr/>
        </p:nvSpPr>
        <p:spPr>
          <a:xfrm xmlns:a="http://schemas.openxmlformats.org/drawingml/2006/main">
            <a:off x="4476750" y="5162550"/>
            <a:ext cx="3238500" cy="0"/>
          </a:xfrm>
          <a:prstGeom xmlns:a="http://schemas.openxmlformats.org/drawingml/2006/main" prst="line">
            <a:avLst/>
          </a:prstGeom>
          <a:noFill xmlns:a="http://schemas.openxmlformats.org/drawingml/2006/main"/>
          <a:ln xmlns:a="http://schemas.openxmlformats.org/drawingml/2006/main" w="47625">
            <a:solidFill>
              <a:srgbClr val="6DCBF4"/>
            </a:solidFill>
            <a:prstDash val="solid"/>
          </a:ln>
        </p:spPr>
      </p:sp>
      <p:sp>
        <p:nvSpPr>
          <p:cNvPr id="19" name="">
            <a:extLst xmlns:a="http://schemas.openxmlformats.org/drawingml/2006/main">
              <a:ext uri="{FF2B5EF4-FFF2-40B4-BE49-F238E27FC236}">
                <a16:creationId xmlns:a16="http://schemas.microsoft.com/office/drawing/2014/main" id="{6F812849-B57C-469A-9B3F-B3A1539088D0}"/>
              </a:ext>
            </a:extLst>
          </p:cNvPr>
          <p:cNvSpPr>
            <a:spLocks xmlns:a="http://schemas.openxmlformats.org/drawingml/2006/main" noGrp="1"/>
          </p:cNvSpPr>
          <p:nvPr/>
        </p:nvSpPr>
        <p:spPr>
          <a:xfrm xmlns:a="http://schemas.openxmlformats.org/drawingml/2006/main">
            <a:off x="44767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12–20</a:t>
            </a:r>
          </a:p>
        </p:txBody>
      </p:sp>
      <p:sp>
        <p:nvSpPr>
          <p:cNvPr id="20" name="">
            <a:extLst xmlns:a="http://schemas.openxmlformats.org/drawingml/2006/main">
              <a:ext uri="{FF2B5EF4-FFF2-40B4-BE49-F238E27FC236}">
                <a16:creationId xmlns:a16="http://schemas.microsoft.com/office/drawing/2014/main" id="{631A0F4B-3979-408A-A545-D3F216E1D395}"/>
              </a:ext>
            </a:extLst>
          </p:cNvPr>
          <p:cNvSpPr>
            <a:spLocks xmlns:a="http://schemas.openxmlformats.org/drawingml/2006/main" noGrp="1"/>
          </p:cNvSpPr>
          <p:nvPr/>
        </p:nvSpPr>
        <p:spPr>
          <a:xfrm xmlns:a="http://schemas.openxmlformats.org/drawingml/2006/main">
            <a:off x="44767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target users, subject to approvals</a:t>
            </a:r>
          </a:p>
        </p:txBody>
      </p:sp>
      <p:sp>
        <p:nvSpPr>
          <p:cNvPr id="21" name="">
            <a:extLst xmlns:a="http://schemas.openxmlformats.org/drawingml/2006/main">
              <a:ext uri="{FF2B5EF4-FFF2-40B4-BE49-F238E27FC236}">
                <a16:creationId xmlns:a16="http://schemas.microsoft.com/office/drawing/2014/main" id="{0430BB53-C001-4376-AAC2-E80C95655B54}"/>
              </a:ext>
            </a:extLst>
          </p:cNvPr>
          <p:cNvSpPr>
            <a:spLocks xmlns:a="http://schemas.openxmlformats.org/drawingml/2006/main" noGrp="1"/>
          </p:cNvSpPr>
          <p:nvPr/>
        </p:nvSpPr>
        <p:spPr>
          <a:xfrm xmlns:a="http://schemas.openxmlformats.org/drawingml/2006/main">
            <a:off x="8439150" y="5162550"/>
            <a:ext cx="3238500" cy="0"/>
          </a:xfrm>
          <a:prstGeom xmlns:a="http://schemas.openxmlformats.org/drawingml/2006/main" prst="line">
            <a:avLst/>
          </a:prstGeom>
          <a:noFill xmlns:a="http://schemas.openxmlformats.org/drawingml/2006/main"/>
          <a:ln xmlns:a="http://schemas.openxmlformats.org/drawingml/2006/main" w="47625">
            <a:solidFill>
              <a:srgbClr val="1257C7"/>
            </a:solidFill>
            <a:prstDash val="solid"/>
          </a:ln>
        </p:spPr>
      </p:sp>
      <p:sp>
        <p:nvSpPr>
          <p:cNvPr id="22" name="">
            <a:extLst xmlns:a="http://schemas.openxmlformats.org/drawingml/2006/main">
              <a:ext uri="{FF2B5EF4-FFF2-40B4-BE49-F238E27FC236}">
                <a16:creationId xmlns:a16="http://schemas.microsoft.com/office/drawing/2014/main" id="{F7D167C8-D740-494B-8C1D-093A0C70F474}"/>
              </a:ext>
            </a:extLst>
          </p:cNvPr>
          <p:cNvSpPr>
            <a:spLocks xmlns:a="http://schemas.openxmlformats.org/drawingml/2006/main" noGrp="1"/>
          </p:cNvSpPr>
          <p:nvPr/>
        </p:nvSpPr>
        <p:spPr>
          <a:xfrm xmlns:a="http://schemas.openxmlformats.org/drawingml/2006/main">
            <a:off x="8439150" y="5295900"/>
            <a:ext cx="323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≥500</a:t>
            </a:r>
          </a:p>
        </p:txBody>
      </p:sp>
      <p:sp>
        <p:nvSpPr>
          <p:cNvPr id="23" name="">
            <a:extLst xmlns:a="http://schemas.openxmlformats.org/drawingml/2006/main">
              <a:ext uri="{FF2B5EF4-FFF2-40B4-BE49-F238E27FC236}">
                <a16:creationId xmlns:a16="http://schemas.microsoft.com/office/drawing/2014/main" id="{6CD013CC-595E-4DC4-A510-8C3144242226}"/>
              </a:ext>
            </a:extLst>
          </p:cNvPr>
          <p:cNvSpPr>
            <a:spLocks xmlns:a="http://schemas.openxmlformats.org/drawingml/2006/main" noGrp="1"/>
          </p:cNvSpPr>
          <p:nvPr/>
        </p:nvSpPr>
        <p:spPr>
          <a:xfrm xmlns:a="http://schemas.openxmlformats.org/drawingml/2006/main">
            <a:off x="8439150" y="5905500"/>
            <a:ext cx="323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cumulative device-hours target</a:t>
            </a:r>
          </a:p>
        </p:txBody>
      </p:sp>
    </p:spTree>
    <p:extLst>
      <p:ext uri="{BB962C8B-B14F-4D97-AF65-F5344CB8AC3E}">
        <p14:creationId xmlns:p14="http://schemas.microsoft.com/office/powerpoint/2010/main" val="66043903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nextsynapse-wordmark">
            <a:extLst xmlns:a="http://schemas.openxmlformats.org/drawingml/2006/main">
              <a:ext uri="{FF2B5EF4-FFF2-40B4-BE49-F238E27FC236}">
                <a16:creationId xmlns:a16="http://schemas.microsoft.com/office/drawing/2014/main" id="{9880054D-A4E0-450B-A388-1AC6FDF66B67}"/>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33319986-EEF8-4FA7-8C68-0BF207D55106}"/>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9-title">
            <a:extLst xmlns:a="http://schemas.openxmlformats.org/drawingml/2006/main">
              <a:ext uri="{FF2B5EF4-FFF2-40B4-BE49-F238E27FC236}">
                <a16:creationId xmlns:a16="http://schemas.microsoft.com/office/drawing/2014/main" id="{F9385CCD-5AE6-4786-964E-D0AD05D27EA2}"/>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Phase 4 freezes the design for repeatable delivery</a:t>
            </a:r>
          </a:p>
        </p:txBody>
      </p:sp>
      <p:sp>
        <p:nvSpPr>
          <p:cNvPr id="4" name="">
            <a:extLst xmlns:a="http://schemas.openxmlformats.org/drawingml/2006/main">
              <a:ext uri="{FF2B5EF4-FFF2-40B4-BE49-F238E27FC236}">
                <a16:creationId xmlns:a16="http://schemas.microsoft.com/office/drawing/2014/main" id="{B8FA8311-A4AA-4E88-BDC7-2A76E50EB5A4}"/>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5AF60285-B351-4C9D-8E66-968AEA5E1D63}"/>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39593C8C-C0B2-4F57-83DE-3A9387AD0FD9}"/>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09</a:t>
            </a:r>
          </a:p>
        </p:txBody>
      </p:sp>
      <p:sp>
        <p:nvSpPr>
          <p:cNvPr id="7" name="">
            <a:extLst xmlns:a="http://schemas.openxmlformats.org/drawingml/2006/main">
              <a:ext uri="{FF2B5EF4-FFF2-40B4-BE49-F238E27FC236}">
                <a16:creationId xmlns:a16="http://schemas.microsoft.com/office/drawing/2014/main" id="{CF2C831A-9D73-4DF5-80E1-4D5A941E9C3F}"/>
              </a:ext>
            </a:extLst>
          </p:cNvPr>
          <p:cNvSpPr>
            <a:spLocks xmlns:a="http://schemas.openxmlformats.org/drawingml/2006/main" noGrp="1"/>
          </p:cNvSpPr>
          <p:nvPr/>
        </p:nvSpPr>
        <p:spPr>
          <a:xfrm xmlns:a="http://schemas.openxmlformats.org/drawingml/2006/main">
            <a:off x="514350" y="1695450"/>
            <a:ext cx="3048000" cy="4343400"/>
          </a:xfrm>
          <a:prstGeom xmlns:a="http://schemas.openxmlformats.org/drawingml/2006/main" prst="rect">
            <a:avLst/>
          </a:prstGeom>
          <a:solidFill xmlns:a="http://schemas.openxmlformats.org/drawingml/2006/main">
            <a:srgbClr val="0A0D12"/>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F8359256-CE6B-4333-9C1D-55CFACD51A99}"/>
              </a:ext>
            </a:extLst>
          </p:cNvPr>
          <p:cNvSpPr>
            <a:spLocks xmlns:a="http://schemas.openxmlformats.org/drawingml/2006/main" noGrp="1"/>
          </p:cNvSpPr>
          <p:nvPr/>
        </p:nvSpPr>
        <p:spPr>
          <a:xfrm xmlns:a="http://schemas.openxmlformats.org/drawingml/2006/main">
            <a:off x="819150" y="2076450"/>
            <a:ext cx="1714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00" b="1">
                <a:solidFill>
                  <a:srgbClr val="FFFFFF">
                    <a:alpha val="66667"/>
                  </a:srgbClr>
                </a:solidFill>
                <a:latin typeface="Arial"/>
                <a:ea typeface="Arial"/>
                <a:cs typeface="Arial"/>
              </a:defRPr>
            </a:pPr>
            <a:r>
              <a:rPr sz="1500" b="1">
                <a:solidFill>
                  <a:srgbClr val="FFFFFF">
                    <a:alpha val="66667"/>
                  </a:srgbClr>
                </a:solidFill>
                <a:latin typeface="Arial"/>
                <a:ea typeface="Arial"/>
                <a:cs typeface="Arial"/>
              </a:rPr>
              <a:t>MONTHS</a:t>
            </a:r>
          </a:p>
        </p:txBody>
      </p:sp>
      <p:sp>
        <p:nvSpPr>
          <p:cNvPr id="9" name="">
            <a:extLst xmlns:a="http://schemas.openxmlformats.org/drawingml/2006/main">
              <a:ext uri="{FF2B5EF4-FFF2-40B4-BE49-F238E27FC236}">
                <a16:creationId xmlns:a16="http://schemas.microsoft.com/office/drawing/2014/main" id="{6FEAB7E5-3958-4219-B386-DADB9A7CEA83}"/>
              </a:ext>
            </a:extLst>
          </p:cNvPr>
          <p:cNvSpPr>
            <a:spLocks xmlns:a="http://schemas.openxmlformats.org/drawingml/2006/main" noGrp="1"/>
          </p:cNvSpPr>
          <p:nvPr/>
        </p:nvSpPr>
        <p:spPr>
          <a:xfrm xmlns:a="http://schemas.openxmlformats.org/drawingml/2006/main">
            <a:off x="819150" y="2476500"/>
            <a:ext cx="2381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4950" b="1">
                <a:solidFill>
                  <a:srgbClr val="FFFFFF"/>
                </a:solidFill>
                <a:latin typeface="Arial"/>
                <a:ea typeface="Arial"/>
                <a:cs typeface="Arial"/>
              </a:defRPr>
            </a:pPr>
            <a:r>
              <a:rPr sz="4950" b="1">
                <a:solidFill>
                  <a:srgbClr val="FFFFFF"/>
                </a:solidFill>
                <a:latin typeface="Arial"/>
                <a:ea typeface="Arial"/>
                <a:cs typeface="Arial"/>
              </a:rPr>
              <a:t>13–18</a:t>
            </a:r>
          </a:p>
        </p:txBody>
      </p:sp>
      <p:sp>
        <p:nvSpPr>
          <p:cNvPr id="10" name="">
            <a:extLst xmlns:a="http://schemas.openxmlformats.org/drawingml/2006/main">
              <a:ext uri="{FF2B5EF4-FFF2-40B4-BE49-F238E27FC236}">
                <a16:creationId xmlns:a16="http://schemas.microsoft.com/office/drawing/2014/main" id="{74A1F17A-D55E-43CD-B521-3D55F2629EB0}"/>
              </a:ext>
            </a:extLst>
          </p:cNvPr>
          <p:cNvSpPr>
            <a:spLocks xmlns:a="http://schemas.openxmlformats.org/drawingml/2006/main" noGrp="1"/>
          </p:cNvSpPr>
          <p:nvPr/>
        </p:nvSpPr>
        <p:spPr>
          <a:xfrm xmlns:a="http://schemas.openxmlformats.org/drawingml/2006/main">
            <a:off x="819150" y="3524250"/>
            <a:ext cx="2286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850" b="1">
                <a:solidFill>
                  <a:srgbClr val="6DCBF4"/>
                </a:solidFill>
                <a:latin typeface="Arial"/>
                <a:ea typeface="Arial"/>
                <a:cs typeface="Arial"/>
              </a:defRPr>
            </a:pPr>
            <a:r>
              <a:rPr sz="2850" b="1">
                <a:solidFill>
                  <a:srgbClr val="6DCBF4"/>
                </a:solidFill>
                <a:latin typeface="Arial"/>
                <a:ea typeface="Arial"/>
                <a:cs typeface="Arial"/>
              </a:rPr>
              <a:t>CHF 430k</a:t>
            </a:r>
          </a:p>
        </p:txBody>
      </p:sp>
      <p:sp>
        <p:nvSpPr>
          <p:cNvPr id="11" name="">
            <a:extLst xmlns:a="http://schemas.openxmlformats.org/drawingml/2006/main">
              <a:ext uri="{FF2B5EF4-FFF2-40B4-BE49-F238E27FC236}">
                <a16:creationId xmlns:a16="http://schemas.microsoft.com/office/drawing/2014/main" id="{47D8B52D-6230-433D-B068-4ADE493FAEE0}"/>
              </a:ext>
            </a:extLst>
          </p:cNvPr>
          <p:cNvSpPr>
            <a:spLocks xmlns:a="http://schemas.openxmlformats.org/drawingml/2006/main" noGrp="1"/>
          </p:cNvSpPr>
          <p:nvPr/>
        </p:nvSpPr>
        <p:spPr>
          <a:xfrm xmlns:a="http://schemas.openxmlformats.org/drawingml/2006/main">
            <a:off x="819150" y="4362450"/>
            <a:ext cx="2095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100" b="1">
                <a:solidFill>
                  <a:srgbClr val="FFFFFF"/>
                </a:solidFill>
                <a:latin typeface="Arial"/>
                <a:ea typeface="Arial"/>
                <a:cs typeface="Arial"/>
              </a:defRPr>
            </a:pPr>
            <a:r>
              <a:rPr sz="2100" b="1">
                <a:solidFill>
                  <a:srgbClr val="FFFFFF"/>
                </a:solidFill>
                <a:latin typeface="Arial"/>
                <a:ea typeface="Arial"/>
                <a:cs typeface="Arial"/>
              </a:rPr>
              <a:t>Exit gate G4</a:t>
            </a:r>
          </a:p>
        </p:txBody>
      </p:sp>
      <p:sp>
        <p:nvSpPr>
          <p:cNvPr id="12" name="">
            <a:extLst xmlns:a="http://schemas.openxmlformats.org/drawingml/2006/main">
              <a:ext uri="{FF2B5EF4-FFF2-40B4-BE49-F238E27FC236}">
                <a16:creationId xmlns:a16="http://schemas.microsoft.com/office/drawing/2014/main" id="{0D3BB1DD-F4A8-4012-B14C-043632508128}"/>
              </a:ext>
            </a:extLst>
          </p:cNvPr>
          <p:cNvSpPr>
            <a:spLocks xmlns:a="http://schemas.openxmlformats.org/drawingml/2006/main" noGrp="1"/>
          </p:cNvSpPr>
          <p:nvPr/>
        </p:nvSpPr>
        <p:spPr>
          <a:xfrm xmlns:a="http://schemas.openxmlformats.org/drawingml/2006/main">
            <a:off x="819150" y="4857750"/>
            <a:ext cx="2286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00" b="0">
                <a:solidFill>
                  <a:srgbClr val="FFFFFF">
                    <a:alpha val="80000"/>
                  </a:srgbClr>
                </a:solidFill>
                <a:latin typeface="Arial"/>
                <a:ea typeface="Arial"/>
                <a:cs typeface="Arial"/>
              </a:defRPr>
            </a:pPr>
            <a:r>
              <a:rPr sz="1500" b="0">
                <a:solidFill>
                  <a:srgbClr val="FFFFFF">
                    <a:alpha val="80000"/>
                  </a:srgbClr>
                </a:solidFill>
                <a:latin typeface="Arial"/>
                <a:ea typeface="Arial"/>
                <a:cs typeface="Arial"/>
              </a:rPr>
              <a:t>Final v1.0 baseline approved for conformity assessment and controlled pilots.</a:t>
            </a:r>
          </a:p>
        </p:txBody>
      </p:sp>
      <p:sp>
        <p:nvSpPr>
          <p:cNvPr id="13" name="">
            <a:extLst xmlns:a="http://schemas.openxmlformats.org/drawingml/2006/main">
              <a:ext uri="{FF2B5EF4-FFF2-40B4-BE49-F238E27FC236}">
                <a16:creationId xmlns:a16="http://schemas.microsoft.com/office/drawing/2014/main" id="{FC2A847C-FFDF-4A53-BDD7-E4E61E754B77}"/>
              </a:ext>
            </a:extLst>
          </p:cNvPr>
          <p:cNvSpPr>
            <a:spLocks xmlns:a="http://schemas.openxmlformats.org/drawingml/2006/main" noGrp="1"/>
          </p:cNvSpPr>
          <p:nvPr/>
        </p:nvSpPr>
        <p:spPr>
          <a:xfrm xmlns:a="http://schemas.openxmlformats.org/drawingml/2006/main">
            <a:off x="4019550" y="1809750"/>
            <a:ext cx="3333750" cy="0"/>
          </a:xfrm>
          <a:prstGeom xmlns:a="http://schemas.openxmlformats.org/drawingml/2006/main" prst="line">
            <a:avLst/>
          </a:prstGeom>
          <a:noFill xmlns:a="http://schemas.openxmlformats.org/drawingml/2006/main"/>
          <a:ln xmlns:a="http://schemas.openxmlformats.org/drawingml/2006/main" w="38100">
            <a:solidFill>
              <a:srgbClr val="0A0D12"/>
            </a:solidFill>
            <a:prstDash val="solid"/>
          </a:ln>
        </p:spPr>
      </p:sp>
      <p:sp>
        <p:nvSpPr>
          <p:cNvPr id="14" name="">
            <a:extLst xmlns:a="http://schemas.openxmlformats.org/drawingml/2006/main">
              <a:ext uri="{FF2B5EF4-FFF2-40B4-BE49-F238E27FC236}">
                <a16:creationId xmlns:a16="http://schemas.microsoft.com/office/drawing/2014/main" id="{ACE3D7B3-0463-4FFA-B6CB-176210B2D2EB}"/>
              </a:ext>
            </a:extLst>
          </p:cNvPr>
          <p:cNvSpPr>
            <a:spLocks xmlns:a="http://schemas.openxmlformats.org/drawingml/2006/main" noGrp="1"/>
          </p:cNvSpPr>
          <p:nvPr/>
        </p:nvSpPr>
        <p:spPr>
          <a:xfrm xmlns:a="http://schemas.openxmlformats.org/drawingml/2006/main">
            <a:off x="4019550" y="1981200"/>
            <a:ext cx="333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5E6875"/>
                </a:solidFill>
                <a:latin typeface="Arial"/>
                <a:ea typeface="Arial"/>
                <a:cs typeface="Arial"/>
              </a:defRPr>
            </a:pPr>
            <a:r>
              <a:rPr sz="1350" b="1">
                <a:solidFill>
                  <a:srgbClr val="5E6875"/>
                </a:solidFill>
                <a:latin typeface="Arial"/>
                <a:ea typeface="Arial"/>
                <a:cs typeface="Arial"/>
              </a:rPr>
              <a:t>DESIGN FREEZE</a:t>
            </a:r>
          </a:p>
        </p:txBody>
      </p:sp>
      <p:sp>
        <p:nvSpPr>
          <p:cNvPr id="15" name="">
            <a:extLst xmlns:a="http://schemas.openxmlformats.org/drawingml/2006/main">
              <a:ext uri="{FF2B5EF4-FFF2-40B4-BE49-F238E27FC236}">
                <a16:creationId xmlns:a16="http://schemas.microsoft.com/office/drawing/2014/main" id="{4CF91797-5043-4224-B91E-D3C605D69951}"/>
              </a:ext>
            </a:extLst>
          </p:cNvPr>
          <p:cNvSpPr>
            <a:spLocks xmlns:a="http://schemas.openxmlformats.org/drawingml/2006/main" noGrp="1"/>
          </p:cNvSpPr>
          <p:nvPr/>
        </p:nvSpPr>
        <p:spPr>
          <a:xfrm xmlns:a="http://schemas.openxmlformats.org/drawingml/2006/main">
            <a:off x="4019550" y="2400300"/>
            <a:ext cx="3333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7000"/>
              </a:lnSpc>
              <a:buNone/>
              <a:defRPr sz="1725" b="1">
                <a:solidFill>
                  <a:srgbClr val="0A0D12"/>
                </a:solidFill>
                <a:latin typeface="Arial"/>
                <a:ea typeface="Arial"/>
                <a:cs typeface="Arial"/>
              </a:defRPr>
            </a:pPr>
            <a:r>
              <a:rPr sz="1725" b="1">
                <a:solidFill>
                  <a:srgbClr val="0A0D12"/>
                </a:solidFill>
                <a:latin typeface="Arial"/>
                <a:ea typeface="Arial"/>
                <a:cs typeface="Arial"/>
              </a:rPr>
              <a:t>Released hardware, firmware, AI model, safety rules and configuration.</a:t>
            </a:r>
          </a:p>
        </p:txBody>
      </p:sp>
      <p:sp>
        <p:nvSpPr>
          <p:cNvPr id="16" name="">
            <a:extLst xmlns:a="http://schemas.openxmlformats.org/drawingml/2006/main">
              <a:ext uri="{FF2B5EF4-FFF2-40B4-BE49-F238E27FC236}">
                <a16:creationId xmlns:a16="http://schemas.microsoft.com/office/drawing/2014/main" id="{852BB66F-DDC1-48C0-B267-54EB14831258}"/>
              </a:ext>
            </a:extLst>
          </p:cNvPr>
          <p:cNvSpPr>
            <a:spLocks xmlns:a="http://schemas.openxmlformats.org/drawingml/2006/main" noGrp="1"/>
          </p:cNvSpPr>
          <p:nvPr/>
        </p:nvSpPr>
        <p:spPr>
          <a:xfrm xmlns:a="http://schemas.openxmlformats.org/drawingml/2006/main">
            <a:off x="7848600" y="1809750"/>
            <a:ext cx="3333750" cy="0"/>
          </a:xfrm>
          <a:prstGeom xmlns:a="http://schemas.openxmlformats.org/drawingml/2006/main" prst="line">
            <a:avLst/>
          </a:prstGeom>
          <a:noFill xmlns:a="http://schemas.openxmlformats.org/drawingml/2006/main"/>
          <a:ln xmlns:a="http://schemas.openxmlformats.org/drawingml/2006/main" w="38100">
            <a:solidFill>
              <a:srgbClr val="0A0D12"/>
            </a:solidFill>
            <a:prstDash val="solid"/>
          </a:ln>
        </p:spPr>
      </p:sp>
      <p:sp>
        <p:nvSpPr>
          <p:cNvPr id="17" name="">
            <a:extLst xmlns:a="http://schemas.openxmlformats.org/drawingml/2006/main">
              <a:ext uri="{FF2B5EF4-FFF2-40B4-BE49-F238E27FC236}">
                <a16:creationId xmlns:a16="http://schemas.microsoft.com/office/drawing/2014/main" id="{9AACA029-2333-4254-ADD5-8F42E5C31F4B}"/>
              </a:ext>
            </a:extLst>
          </p:cNvPr>
          <p:cNvSpPr>
            <a:spLocks xmlns:a="http://schemas.openxmlformats.org/drawingml/2006/main" noGrp="1"/>
          </p:cNvSpPr>
          <p:nvPr/>
        </p:nvSpPr>
        <p:spPr>
          <a:xfrm xmlns:a="http://schemas.openxmlformats.org/drawingml/2006/main">
            <a:off x="7848600" y="1981200"/>
            <a:ext cx="333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5E6875"/>
                </a:solidFill>
                <a:latin typeface="Arial"/>
                <a:ea typeface="Arial"/>
                <a:cs typeface="Arial"/>
              </a:defRPr>
            </a:pPr>
            <a:r>
              <a:rPr sz="1350" b="1">
                <a:solidFill>
                  <a:srgbClr val="5E6875"/>
                </a:solidFill>
                <a:latin typeface="Arial"/>
                <a:ea typeface="Arial"/>
                <a:cs typeface="Arial"/>
              </a:rPr>
              <a:t>MANUFACTURING PACKAGE</a:t>
            </a:r>
          </a:p>
        </p:txBody>
      </p:sp>
      <p:sp>
        <p:nvSpPr>
          <p:cNvPr id="18" name="">
            <a:extLst xmlns:a="http://schemas.openxmlformats.org/drawingml/2006/main">
              <a:ext uri="{FF2B5EF4-FFF2-40B4-BE49-F238E27FC236}">
                <a16:creationId xmlns:a16="http://schemas.microsoft.com/office/drawing/2014/main" id="{C23E5D25-F5CC-4C84-8602-0A5ECDEF419F}"/>
              </a:ext>
            </a:extLst>
          </p:cNvPr>
          <p:cNvSpPr>
            <a:spLocks xmlns:a="http://schemas.openxmlformats.org/drawingml/2006/main" noGrp="1"/>
          </p:cNvSpPr>
          <p:nvPr/>
        </p:nvSpPr>
        <p:spPr>
          <a:xfrm xmlns:a="http://schemas.openxmlformats.org/drawingml/2006/main">
            <a:off x="7848600" y="2400300"/>
            <a:ext cx="3333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7000"/>
              </a:lnSpc>
              <a:buNone/>
              <a:defRPr sz="1725" b="1">
                <a:solidFill>
                  <a:srgbClr val="0A0D12"/>
                </a:solidFill>
                <a:latin typeface="Arial"/>
                <a:ea typeface="Arial"/>
                <a:cs typeface="Arial"/>
              </a:defRPr>
            </a:pPr>
            <a:r>
              <a:rPr sz="1725" b="1">
                <a:solidFill>
                  <a:srgbClr val="0A0D12"/>
                </a:solidFill>
                <a:latin typeface="Arial"/>
                <a:ea typeface="Arial"/>
                <a:cs typeface="Arial"/>
              </a:rPr>
              <a:t>Costed BOM, drawings, test fixtures, suppliers and build instructions.</a:t>
            </a:r>
          </a:p>
        </p:txBody>
      </p:sp>
      <p:sp>
        <p:nvSpPr>
          <p:cNvPr id="19" name="">
            <a:extLst xmlns:a="http://schemas.openxmlformats.org/drawingml/2006/main">
              <a:ext uri="{FF2B5EF4-FFF2-40B4-BE49-F238E27FC236}">
                <a16:creationId xmlns:a16="http://schemas.microsoft.com/office/drawing/2014/main" id="{47ABB1E0-1DC9-4835-BCA0-28BA992456C7}"/>
              </a:ext>
            </a:extLst>
          </p:cNvPr>
          <p:cNvSpPr>
            <a:spLocks xmlns:a="http://schemas.openxmlformats.org/drawingml/2006/main" noGrp="1"/>
          </p:cNvSpPr>
          <p:nvPr/>
        </p:nvSpPr>
        <p:spPr>
          <a:xfrm xmlns:a="http://schemas.openxmlformats.org/drawingml/2006/main">
            <a:off x="4019550" y="3619500"/>
            <a:ext cx="3333750" cy="0"/>
          </a:xfrm>
          <a:prstGeom xmlns:a="http://schemas.openxmlformats.org/drawingml/2006/main" prst="line">
            <a:avLst/>
          </a:prstGeom>
          <a:noFill xmlns:a="http://schemas.openxmlformats.org/drawingml/2006/main"/>
          <a:ln xmlns:a="http://schemas.openxmlformats.org/drawingml/2006/main" w="38100">
            <a:solidFill>
              <a:srgbClr val="3D8DFF"/>
            </a:solidFill>
            <a:prstDash val="solid"/>
          </a:ln>
        </p:spPr>
      </p:sp>
      <p:sp>
        <p:nvSpPr>
          <p:cNvPr id="20" name="">
            <a:extLst xmlns:a="http://schemas.openxmlformats.org/drawingml/2006/main">
              <a:ext uri="{FF2B5EF4-FFF2-40B4-BE49-F238E27FC236}">
                <a16:creationId xmlns:a16="http://schemas.microsoft.com/office/drawing/2014/main" id="{A62476E0-007F-4BF3-AF5E-FABF52E412BE}"/>
              </a:ext>
            </a:extLst>
          </p:cNvPr>
          <p:cNvSpPr>
            <a:spLocks xmlns:a="http://schemas.openxmlformats.org/drawingml/2006/main" noGrp="1"/>
          </p:cNvSpPr>
          <p:nvPr/>
        </p:nvSpPr>
        <p:spPr>
          <a:xfrm xmlns:a="http://schemas.openxmlformats.org/drawingml/2006/main">
            <a:off x="4019550" y="3790950"/>
            <a:ext cx="333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EVIDENCE PACKAGE</a:t>
            </a:r>
          </a:p>
        </p:txBody>
      </p:sp>
      <p:sp>
        <p:nvSpPr>
          <p:cNvPr id="21" name="">
            <a:extLst xmlns:a="http://schemas.openxmlformats.org/drawingml/2006/main">
              <a:ext uri="{FF2B5EF4-FFF2-40B4-BE49-F238E27FC236}">
                <a16:creationId xmlns:a16="http://schemas.microsoft.com/office/drawing/2014/main" id="{E0C70F88-AFB1-455C-8A63-287BF24CF058}"/>
              </a:ext>
            </a:extLst>
          </p:cNvPr>
          <p:cNvSpPr>
            <a:spLocks xmlns:a="http://schemas.openxmlformats.org/drawingml/2006/main" noGrp="1"/>
          </p:cNvSpPr>
          <p:nvPr/>
        </p:nvSpPr>
        <p:spPr>
          <a:xfrm xmlns:a="http://schemas.openxmlformats.org/drawingml/2006/main">
            <a:off x="4019550" y="4210050"/>
            <a:ext cx="3333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7000"/>
              </a:lnSpc>
              <a:buNone/>
              <a:defRPr sz="1725" b="1">
                <a:solidFill>
                  <a:srgbClr val="0A0D12"/>
                </a:solidFill>
                <a:latin typeface="Arial"/>
                <a:ea typeface="Arial"/>
                <a:cs typeface="Arial"/>
              </a:defRPr>
            </a:pPr>
            <a:r>
              <a:rPr sz="1725" b="1">
                <a:solidFill>
                  <a:srgbClr val="0A0D12"/>
                </a:solidFill>
                <a:latin typeface="Arial"/>
                <a:ea typeface="Arial"/>
                <a:cs typeface="Arial"/>
              </a:rPr>
              <a:t>V&amp;V report, usability evidence, risk file and technical documentation.</a:t>
            </a:r>
          </a:p>
        </p:txBody>
      </p:sp>
      <p:sp>
        <p:nvSpPr>
          <p:cNvPr id="22" name="">
            <a:extLst xmlns:a="http://schemas.openxmlformats.org/drawingml/2006/main">
              <a:ext uri="{FF2B5EF4-FFF2-40B4-BE49-F238E27FC236}">
                <a16:creationId xmlns:a16="http://schemas.microsoft.com/office/drawing/2014/main" id="{9816796E-D565-4FC6-9045-FC59B5D265E2}"/>
              </a:ext>
            </a:extLst>
          </p:cNvPr>
          <p:cNvSpPr>
            <a:spLocks xmlns:a="http://schemas.openxmlformats.org/drawingml/2006/main" noGrp="1"/>
          </p:cNvSpPr>
          <p:nvPr/>
        </p:nvSpPr>
        <p:spPr>
          <a:xfrm xmlns:a="http://schemas.openxmlformats.org/drawingml/2006/main">
            <a:off x="7848600" y="3619500"/>
            <a:ext cx="3333750" cy="0"/>
          </a:xfrm>
          <a:prstGeom xmlns:a="http://schemas.openxmlformats.org/drawingml/2006/main" prst="line">
            <a:avLst/>
          </a:prstGeom>
          <a:noFill xmlns:a="http://schemas.openxmlformats.org/drawingml/2006/main"/>
          <a:ln xmlns:a="http://schemas.openxmlformats.org/drawingml/2006/main" w="38100">
            <a:solidFill>
              <a:srgbClr val="0A0D12"/>
            </a:solidFill>
            <a:prstDash val="solid"/>
          </a:ln>
        </p:spPr>
      </p:sp>
      <p:sp>
        <p:nvSpPr>
          <p:cNvPr id="23" name="">
            <a:extLst xmlns:a="http://schemas.openxmlformats.org/drawingml/2006/main">
              <a:ext uri="{FF2B5EF4-FFF2-40B4-BE49-F238E27FC236}">
                <a16:creationId xmlns:a16="http://schemas.microsoft.com/office/drawing/2014/main" id="{9880DE79-E781-4681-BFEE-D3678F1BFA69}"/>
              </a:ext>
            </a:extLst>
          </p:cNvPr>
          <p:cNvSpPr>
            <a:spLocks xmlns:a="http://schemas.openxmlformats.org/drawingml/2006/main" noGrp="1"/>
          </p:cNvSpPr>
          <p:nvPr/>
        </p:nvSpPr>
        <p:spPr>
          <a:xfrm xmlns:a="http://schemas.openxmlformats.org/drawingml/2006/main">
            <a:off x="7848600" y="3790950"/>
            <a:ext cx="333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5E6875"/>
                </a:solidFill>
                <a:latin typeface="Arial"/>
                <a:ea typeface="Arial"/>
                <a:cs typeface="Arial"/>
              </a:defRPr>
            </a:pPr>
            <a:r>
              <a:rPr sz="1350" b="1">
                <a:solidFill>
                  <a:srgbClr val="5E6875"/>
                </a:solidFill>
                <a:latin typeface="Arial"/>
                <a:ea typeface="Arial"/>
                <a:cs typeface="Arial"/>
              </a:rPr>
              <a:t>COMMERCIAL PACKAGE</a:t>
            </a:r>
          </a:p>
        </p:txBody>
      </p:sp>
      <p:sp>
        <p:nvSpPr>
          <p:cNvPr id="24" name="">
            <a:extLst xmlns:a="http://schemas.openxmlformats.org/drawingml/2006/main">
              <a:ext uri="{FF2B5EF4-FFF2-40B4-BE49-F238E27FC236}">
                <a16:creationId xmlns:a16="http://schemas.microsoft.com/office/drawing/2014/main" id="{EAAB3F64-4E23-47B7-9FCE-CBE145A7D3BC}"/>
              </a:ext>
            </a:extLst>
          </p:cNvPr>
          <p:cNvSpPr>
            <a:spLocks xmlns:a="http://schemas.openxmlformats.org/drawingml/2006/main" noGrp="1"/>
          </p:cNvSpPr>
          <p:nvPr/>
        </p:nvSpPr>
        <p:spPr>
          <a:xfrm xmlns:a="http://schemas.openxmlformats.org/drawingml/2006/main">
            <a:off x="7848600" y="4210050"/>
            <a:ext cx="3333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7000"/>
              </a:lnSpc>
              <a:buNone/>
              <a:defRPr sz="1725" b="1">
                <a:solidFill>
                  <a:srgbClr val="0A0D12"/>
                </a:solidFill>
                <a:latin typeface="Arial"/>
                <a:ea typeface="Arial"/>
                <a:cs typeface="Arial"/>
              </a:defRPr>
            </a:pPr>
            <a:r>
              <a:rPr sz="1725" b="1">
                <a:solidFill>
                  <a:srgbClr val="0A0D12"/>
                </a:solidFill>
                <a:latin typeface="Arial"/>
                <a:ea typeface="Arial"/>
                <a:cs typeface="Arial"/>
              </a:rPr>
              <a:t>Support process, partner offer, unit economics and first deployment plan.</a:t>
            </a:r>
          </a:p>
        </p:txBody>
      </p:sp>
      <p:sp>
        <p:nvSpPr>
          <p:cNvPr id="25" name="">
            <a:extLst xmlns:a="http://schemas.openxmlformats.org/drawingml/2006/main">
              <a:ext uri="{FF2B5EF4-FFF2-40B4-BE49-F238E27FC236}">
                <a16:creationId xmlns:a16="http://schemas.microsoft.com/office/drawing/2014/main" id="{B6238360-74FA-4F0C-8443-8059E08F93A8}"/>
              </a:ext>
            </a:extLst>
          </p:cNvPr>
          <p:cNvSpPr>
            <a:spLocks xmlns:a="http://schemas.openxmlformats.org/drawingml/2006/main" noGrp="1"/>
          </p:cNvSpPr>
          <p:nvPr/>
        </p:nvSpPr>
        <p:spPr>
          <a:xfrm xmlns:a="http://schemas.openxmlformats.org/drawingml/2006/main">
            <a:off x="4019550" y="5486400"/>
            <a:ext cx="7658100" cy="55245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59F3E1AE-E503-44C2-962C-461BC5089234}"/>
              </a:ext>
            </a:extLst>
          </p:cNvPr>
          <p:cNvSpPr>
            <a:spLocks xmlns:a="http://schemas.openxmlformats.org/drawingml/2006/main" noGrp="1"/>
          </p:cNvSpPr>
          <p:nvPr/>
        </p:nvSpPr>
        <p:spPr>
          <a:xfrm xmlns:a="http://schemas.openxmlformats.org/drawingml/2006/main">
            <a:off x="4248150" y="5638800"/>
            <a:ext cx="7200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425" b="1">
                <a:solidFill>
                  <a:srgbClr val="1257C7"/>
                </a:solidFill>
                <a:latin typeface="Arial"/>
                <a:ea typeface="Arial"/>
                <a:cs typeface="Arial"/>
              </a:defRPr>
            </a:pPr>
            <a:r>
              <a:rPr sz="1425" b="1">
                <a:solidFill>
                  <a:srgbClr val="1257C7"/>
                </a:solidFill>
                <a:latin typeface="Arial"/>
                <a:ea typeface="Arial"/>
                <a:cs typeface="Arial"/>
              </a:rPr>
              <a:t>Next-round scope: high-volume tooling, broad OEM expansion and international commercial rollout.</a:t>
            </a:r>
          </a:p>
        </p:txBody>
      </p:sp>
    </p:spTree>
    <p:extLst>
      <p:ext uri="{BB962C8B-B14F-4D97-AF65-F5344CB8AC3E}">
        <p14:creationId xmlns:p14="http://schemas.microsoft.com/office/powerpoint/2010/main" val="5711356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nextsynapse-wordmark">
            <a:extLst xmlns:a="http://schemas.openxmlformats.org/drawingml/2006/main">
              <a:ext uri="{FF2B5EF4-FFF2-40B4-BE49-F238E27FC236}">
                <a16:creationId xmlns:a16="http://schemas.microsoft.com/office/drawing/2014/main" id="{9C9AD413-A3E4-4DEF-ABBC-2468A3A841C0}"/>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B44CE35B-5A68-49B6-A163-C9F37361DE7E}"/>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10-title">
            <a:extLst xmlns:a="http://schemas.openxmlformats.org/drawingml/2006/main">
              <a:ext uri="{FF2B5EF4-FFF2-40B4-BE49-F238E27FC236}">
                <a16:creationId xmlns:a16="http://schemas.microsoft.com/office/drawing/2014/main" id="{0BFEE683-B9E1-41DF-AC70-DD08F16EA8ED}"/>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CHF 1.5M concentrates on product and evidence</a:t>
            </a:r>
          </a:p>
        </p:txBody>
      </p:sp>
      <p:sp>
        <p:nvSpPr>
          <p:cNvPr id="4" name="">
            <a:extLst xmlns:a="http://schemas.openxmlformats.org/drawingml/2006/main">
              <a:ext uri="{FF2B5EF4-FFF2-40B4-BE49-F238E27FC236}">
                <a16:creationId xmlns:a16="http://schemas.microsoft.com/office/drawing/2014/main" id="{DCA6BF03-84B8-4426-BF5D-930C7AD8CE10}"/>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2B74DB87-F567-4ACA-90A9-96B78EBEB850}"/>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22A0D684-7B87-44E4-9983-83619D4A6716}"/>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10</a:t>
            </a:r>
          </a:p>
        </p:txBody>
      </p:sp>
      <p:graphicFrame>
        <p:nvGraphicFramePr>
          <p:cNvPr id="24" name="Chart"/>
          <p:cNvGraphicFramePr/>
          <p:nvPr/>
        </p:nvGraphicFramePr>
        <p:xfrm>
          <a:off xmlns:a="http://schemas.openxmlformats.org/drawingml/2006/main" x="285750" y="1600200"/>
          <a:ext xmlns:a="http://schemas.openxmlformats.org/drawingml/2006/main" cx="7858125" cy="4381500"/>
        </p:xfrm>
        <a:graphic xmlns:a="http://schemas.openxmlformats.org/drawingml/2006/main">
          <a:graphicData uri="http://schemas.openxmlformats.org/drawingml/2006/chart">
            <c:chart xmlns:r="http://schemas.openxmlformats.org/officeDocument/2006/relationships" xmlns:c="http://schemas.openxmlformats.org/drawingml/2006/chart" r:id="Red5e1d283c47416b"/>
          </a:graphicData>
        </a:graphic>
      </p:graphicFrame>
      <p:sp>
        <p:nvSpPr>
          <p:cNvPr id="8" name="">
            <a:extLst xmlns:a="http://schemas.openxmlformats.org/drawingml/2006/main">
              <a:ext uri="{FF2B5EF4-FFF2-40B4-BE49-F238E27FC236}">
                <a16:creationId xmlns:a16="http://schemas.microsoft.com/office/drawing/2014/main" id="{F551D9F7-1843-42C3-AF60-1D843F512C55}"/>
              </a:ext>
            </a:extLst>
          </p:cNvPr>
          <p:cNvSpPr>
            <a:spLocks xmlns:a="http://schemas.openxmlformats.org/drawingml/2006/main" noGrp="1"/>
          </p:cNvSpPr>
          <p:nvPr/>
        </p:nvSpPr>
        <p:spPr>
          <a:xfrm xmlns:a="http://schemas.openxmlformats.org/drawingml/2006/main">
            <a:off x="8477250" y="1866900"/>
            <a:ext cx="2857500" cy="0"/>
          </a:xfrm>
          <a:prstGeom xmlns:a="http://schemas.openxmlformats.org/drawingml/2006/main" prst="line">
            <a:avLst/>
          </a:prstGeom>
          <a:noFill xmlns:a="http://schemas.openxmlformats.org/drawingml/2006/main"/>
          <a:ln xmlns:a="http://schemas.openxmlformats.org/drawingml/2006/main" w="47625">
            <a:solidFill>
              <a:srgbClr val="3D8DFF"/>
            </a:solidFill>
            <a:prstDash val="solid"/>
          </a:ln>
        </p:spPr>
      </p:sp>
      <p:sp>
        <p:nvSpPr>
          <p:cNvPr id="9" name="">
            <a:extLst xmlns:a="http://schemas.openxmlformats.org/drawingml/2006/main">
              <a:ext uri="{FF2B5EF4-FFF2-40B4-BE49-F238E27FC236}">
                <a16:creationId xmlns:a16="http://schemas.microsoft.com/office/drawing/2014/main" id="{07E96F6E-36EA-44D8-9A76-6FCB4679FE22}"/>
              </a:ext>
            </a:extLst>
          </p:cNvPr>
          <p:cNvSpPr>
            <a:spLocks xmlns:a="http://schemas.openxmlformats.org/drawingml/2006/main" noGrp="1"/>
          </p:cNvSpPr>
          <p:nvPr/>
        </p:nvSpPr>
        <p:spPr>
          <a:xfrm xmlns:a="http://schemas.openxmlformats.org/drawingml/2006/main">
            <a:off x="8477250" y="2000250"/>
            <a:ext cx="2857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74%</a:t>
            </a:r>
          </a:p>
        </p:txBody>
      </p:sp>
      <p:sp>
        <p:nvSpPr>
          <p:cNvPr id="10" name="">
            <a:extLst xmlns:a="http://schemas.openxmlformats.org/drawingml/2006/main">
              <a:ext uri="{FF2B5EF4-FFF2-40B4-BE49-F238E27FC236}">
                <a16:creationId xmlns:a16="http://schemas.microsoft.com/office/drawing/2014/main" id="{7B02C91B-A816-46C7-8A8B-12A8EA292728}"/>
              </a:ext>
            </a:extLst>
          </p:cNvPr>
          <p:cNvSpPr>
            <a:spLocks xmlns:a="http://schemas.openxmlformats.org/drawingml/2006/main" noGrp="1"/>
          </p:cNvSpPr>
          <p:nvPr/>
        </p:nvSpPr>
        <p:spPr>
          <a:xfrm xmlns:a="http://schemas.openxmlformats.org/drawingml/2006/main">
            <a:off x="8477250" y="2609850"/>
            <a:ext cx="2857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product, hardware and quality / regulatory evidence</a:t>
            </a:r>
          </a:p>
        </p:txBody>
      </p:sp>
      <p:sp>
        <p:nvSpPr>
          <p:cNvPr id="11" name="">
            <a:extLst xmlns:a="http://schemas.openxmlformats.org/drawingml/2006/main">
              <a:ext uri="{FF2B5EF4-FFF2-40B4-BE49-F238E27FC236}">
                <a16:creationId xmlns:a16="http://schemas.microsoft.com/office/drawing/2014/main" id="{F3F314A8-C23A-4FE9-B170-9C45B09BBD0D}"/>
              </a:ext>
            </a:extLst>
          </p:cNvPr>
          <p:cNvSpPr>
            <a:spLocks xmlns:a="http://schemas.openxmlformats.org/drawingml/2006/main" noGrp="1"/>
          </p:cNvSpPr>
          <p:nvPr/>
        </p:nvSpPr>
        <p:spPr>
          <a:xfrm xmlns:a="http://schemas.openxmlformats.org/drawingml/2006/main">
            <a:off x="8477250" y="3314700"/>
            <a:ext cx="2857500" cy="0"/>
          </a:xfrm>
          <a:prstGeom xmlns:a="http://schemas.openxmlformats.org/drawingml/2006/main" prst="line">
            <a:avLst/>
          </a:prstGeom>
          <a:noFill xmlns:a="http://schemas.openxmlformats.org/drawingml/2006/main"/>
          <a:ln xmlns:a="http://schemas.openxmlformats.org/drawingml/2006/main" w="47625">
            <a:solidFill>
              <a:srgbClr val="6DCBF4"/>
            </a:solidFill>
            <a:prstDash val="solid"/>
          </a:ln>
        </p:spPr>
      </p:sp>
      <p:sp>
        <p:nvSpPr>
          <p:cNvPr id="12" name="">
            <a:extLst xmlns:a="http://schemas.openxmlformats.org/drawingml/2006/main">
              <a:ext uri="{FF2B5EF4-FFF2-40B4-BE49-F238E27FC236}">
                <a16:creationId xmlns:a16="http://schemas.microsoft.com/office/drawing/2014/main" id="{04F5A29D-52AB-4ADA-ABB8-72EFFB243E1E}"/>
              </a:ext>
            </a:extLst>
          </p:cNvPr>
          <p:cNvSpPr>
            <a:spLocks xmlns:a="http://schemas.openxmlformats.org/drawingml/2006/main" noGrp="1"/>
          </p:cNvSpPr>
          <p:nvPr/>
        </p:nvSpPr>
        <p:spPr>
          <a:xfrm xmlns:a="http://schemas.openxmlformats.org/drawingml/2006/main">
            <a:off x="8477250" y="3448050"/>
            <a:ext cx="2857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CHF 83k</a:t>
            </a:r>
          </a:p>
        </p:txBody>
      </p:sp>
      <p:sp>
        <p:nvSpPr>
          <p:cNvPr id="13" name="">
            <a:extLst xmlns:a="http://schemas.openxmlformats.org/drawingml/2006/main">
              <a:ext uri="{FF2B5EF4-FFF2-40B4-BE49-F238E27FC236}">
                <a16:creationId xmlns:a16="http://schemas.microsoft.com/office/drawing/2014/main" id="{A7281B33-DECC-4017-853D-7DFE5297D50B}"/>
              </a:ext>
            </a:extLst>
          </p:cNvPr>
          <p:cNvSpPr>
            <a:spLocks xmlns:a="http://schemas.openxmlformats.org/drawingml/2006/main" noGrp="1"/>
          </p:cNvSpPr>
          <p:nvPr/>
        </p:nvSpPr>
        <p:spPr>
          <a:xfrm xmlns:a="http://schemas.openxmlformats.org/drawingml/2006/main">
            <a:off x="8477250" y="4057650"/>
            <a:ext cx="2857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average planned monthly burn</a:t>
            </a:r>
          </a:p>
        </p:txBody>
      </p:sp>
      <p:sp>
        <p:nvSpPr>
          <p:cNvPr id="14" name="">
            <a:extLst xmlns:a="http://schemas.openxmlformats.org/drawingml/2006/main">
              <a:ext uri="{FF2B5EF4-FFF2-40B4-BE49-F238E27FC236}">
                <a16:creationId xmlns:a16="http://schemas.microsoft.com/office/drawing/2014/main" id="{2A12DC68-B3CF-4A36-A1EB-E50D07D652DC}"/>
              </a:ext>
            </a:extLst>
          </p:cNvPr>
          <p:cNvSpPr>
            <a:spLocks xmlns:a="http://schemas.openxmlformats.org/drawingml/2006/main" noGrp="1"/>
          </p:cNvSpPr>
          <p:nvPr/>
        </p:nvSpPr>
        <p:spPr>
          <a:xfrm xmlns:a="http://schemas.openxmlformats.org/drawingml/2006/main">
            <a:off x="8477250" y="4762500"/>
            <a:ext cx="2857500" cy="0"/>
          </a:xfrm>
          <a:prstGeom xmlns:a="http://schemas.openxmlformats.org/drawingml/2006/main" prst="line">
            <a:avLst/>
          </a:prstGeom>
          <a:noFill xmlns:a="http://schemas.openxmlformats.org/drawingml/2006/main"/>
          <a:ln xmlns:a="http://schemas.openxmlformats.org/drawingml/2006/main" w="47625">
            <a:solidFill>
              <a:srgbClr val="1257C7"/>
            </a:solidFill>
            <a:prstDash val="solid"/>
          </a:ln>
        </p:spPr>
      </p:sp>
      <p:sp>
        <p:nvSpPr>
          <p:cNvPr id="15" name="">
            <a:extLst xmlns:a="http://schemas.openxmlformats.org/drawingml/2006/main">
              <a:ext uri="{FF2B5EF4-FFF2-40B4-BE49-F238E27FC236}">
                <a16:creationId xmlns:a16="http://schemas.microsoft.com/office/drawing/2014/main" id="{CBC1335B-0B50-4F05-BFE9-2BCC72AB7FEE}"/>
              </a:ext>
            </a:extLst>
          </p:cNvPr>
          <p:cNvSpPr>
            <a:spLocks xmlns:a="http://schemas.openxmlformats.org/drawingml/2006/main" noGrp="1"/>
          </p:cNvSpPr>
          <p:nvPr/>
        </p:nvSpPr>
        <p:spPr>
          <a:xfrm xmlns:a="http://schemas.openxmlformats.org/drawingml/2006/main">
            <a:off x="8477250" y="4895850"/>
            <a:ext cx="2857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900" b="1">
                <a:solidFill>
                  <a:srgbClr val="0A0D12"/>
                </a:solidFill>
                <a:latin typeface="Arial"/>
                <a:ea typeface="Arial"/>
                <a:cs typeface="Arial"/>
              </a:defRPr>
            </a:pPr>
            <a:r>
              <a:rPr sz="3900" b="1">
                <a:solidFill>
                  <a:srgbClr val="0A0D12"/>
                </a:solidFill>
                <a:latin typeface="Arial"/>
                <a:ea typeface="Arial"/>
                <a:cs typeface="Arial"/>
              </a:rPr>
              <a:t>10–15</a:t>
            </a:r>
          </a:p>
        </p:txBody>
      </p:sp>
      <p:sp>
        <p:nvSpPr>
          <p:cNvPr id="16" name="">
            <a:extLst xmlns:a="http://schemas.openxmlformats.org/drawingml/2006/main">
              <a:ext uri="{FF2B5EF4-FFF2-40B4-BE49-F238E27FC236}">
                <a16:creationId xmlns:a16="http://schemas.microsoft.com/office/drawing/2014/main" id="{4B9C3FA0-EEA5-44FC-85B2-D80693FE3925}"/>
              </a:ext>
            </a:extLst>
          </p:cNvPr>
          <p:cNvSpPr>
            <a:spLocks xmlns:a="http://schemas.openxmlformats.org/drawingml/2006/main" noGrp="1"/>
          </p:cNvSpPr>
          <p:nvPr/>
        </p:nvSpPr>
        <p:spPr>
          <a:xfrm xmlns:a="http://schemas.openxmlformats.org/drawingml/2006/main">
            <a:off x="8477250" y="5505450"/>
            <a:ext cx="2857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a:solidFill>
                  <a:srgbClr val="5E6875"/>
                </a:solidFill>
                <a:latin typeface="Arial"/>
                <a:ea typeface="Arial"/>
                <a:cs typeface="Arial"/>
              </a:defRPr>
            </a:pPr>
            <a:r>
              <a:rPr sz="1575" b="0">
                <a:solidFill>
                  <a:srgbClr val="5E6875"/>
                </a:solidFill>
                <a:latin typeface="Arial"/>
                <a:ea typeface="Arial"/>
                <a:cs typeface="Arial"/>
              </a:rPr>
              <a:t>final pilot units and build package</a:t>
            </a:r>
          </a:p>
        </p:txBody>
      </p:sp>
      <p:sp>
        <p:nvSpPr>
          <p:cNvPr id="17" name="">
            <a:extLst xmlns:a="http://schemas.openxmlformats.org/drawingml/2006/main">
              <a:ext uri="{FF2B5EF4-FFF2-40B4-BE49-F238E27FC236}">
                <a16:creationId xmlns:a16="http://schemas.microsoft.com/office/drawing/2014/main" id="{EA02F425-9DA6-443B-91D6-76F6230951C7}"/>
              </a:ext>
            </a:extLst>
          </p:cNvPr>
          <p:cNvSpPr>
            <a:spLocks xmlns:a="http://schemas.openxmlformats.org/drawingml/2006/main" noGrp="1"/>
          </p:cNvSpPr>
          <p:nvPr/>
        </p:nvSpPr>
        <p:spPr>
          <a:xfrm xmlns:a="http://schemas.openxmlformats.org/drawingml/2006/main">
            <a:off x="514350" y="6096000"/>
            <a:ext cx="11163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125" b="0">
                <a:solidFill>
                  <a:srgbClr val="5E6875"/>
                </a:solidFill>
                <a:latin typeface="Arial"/>
                <a:ea typeface="Arial"/>
                <a:cs typeface="Arial"/>
              </a:defRPr>
            </a:pPr>
            <a:r>
              <a:rPr sz="1125" b="0">
                <a:solidFill>
                  <a:srgbClr val="5E6875"/>
                </a:solidFill>
                <a:latin typeface="Arial"/>
                <a:ea typeface="Arial"/>
                <a:cs typeface="Arial"/>
              </a:rPr>
              <a:t>Planning allocation — final mix depends on classification, supplier quotations and partner agreements.</a:t>
            </a:r>
          </a:p>
        </p:txBody>
      </p:sp>
    </p:spTree>
    <p:extLst>
      <p:ext uri="{BB962C8B-B14F-4D97-AF65-F5344CB8AC3E}">
        <p14:creationId xmlns:p14="http://schemas.microsoft.com/office/powerpoint/2010/main" val="10954266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nextsynapse-wordmark">
            <a:extLst xmlns:a="http://schemas.openxmlformats.org/drawingml/2006/main">
              <a:ext uri="{FF2B5EF4-FFF2-40B4-BE49-F238E27FC236}">
                <a16:creationId xmlns:a16="http://schemas.microsoft.com/office/drawing/2014/main" id="{E6D35730-4699-492C-B951-2122C4226B4C}"/>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60FB0FCD-786B-4914-B0B5-F22B5F1C7977}"/>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11-title">
            <a:extLst xmlns:a="http://schemas.openxmlformats.org/drawingml/2006/main">
              <a:ext uri="{FF2B5EF4-FFF2-40B4-BE49-F238E27FC236}">
                <a16:creationId xmlns:a16="http://schemas.microsoft.com/office/drawing/2014/main" id="{6EF7F6EE-2A9C-41B9-8510-7AD516261FEB}"/>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A lean core team is amplified by specialists</a:t>
            </a:r>
          </a:p>
        </p:txBody>
      </p:sp>
      <p:sp>
        <p:nvSpPr>
          <p:cNvPr id="4" name="">
            <a:extLst xmlns:a="http://schemas.openxmlformats.org/drawingml/2006/main">
              <a:ext uri="{FF2B5EF4-FFF2-40B4-BE49-F238E27FC236}">
                <a16:creationId xmlns:a16="http://schemas.microsoft.com/office/drawing/2014/main" id="{D2DA4951-45A8-4302-8545-7DEF20ABF4CC}"/>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D1129D38-429F-4D6D-AB30-1541F82BAC7F}"/>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6E7EDF0F-8470-4135-9C30-5D66E497877F}"/>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11</a:t>
            </a:r>
          </a:p>
        </p:txBody>
      </p:sp>
      <p:sp>
        <p:nvSpPr>
          <p:cNvPr id="7" name="">
            <a:extLst xmlns:a="http://schemas.openxmlformats.org/drawingml/2006/main">
              <a:ext uri="{FF2B5EF4-FFF2-40B4-BE49-F238E27FC236}">
                <a16:creationId xmlns:a16="http://schemas.microsoft.com/office/drawing/2014/main" id="{771BBCAF-EB12-4BD1-B01E-99258077005F}"/>
              </a:ext>
            </a:extLst>
          </p:cNvPr>
          <p:cNvSpPr>
            <a:spLocks xmlns:a="http://schemas.openxmlformats.org/drawingml/2006/main" noGrp="1"/>
          </p:cNvSpPr>
          <p:nvPr/>
        </p:nvSpPr>
        <p:spPr>
          <a:xfrm xmlns:a="http://schemas.openxmlformats.org/drawingml/2006/main">
            <a:off x="514350" y="1790700"/>
            <a:ext cx="2381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6300" b="1">
                <a:solidFill>
                  <a:srgbClr val="3D8DFF"/>
                </a:solidFill>
                <a:latin typeface="Arial"/>
                <a:ea typeface="Arial"/>
                <a:cs typeface="Arial"/>
              </a:defRPr>
            </a:pPr>
            <a:r>
              <a:rPr sz="6300" b="1">
                <a:solidFill>
                  <a:srgbClr val="3D8DFF"/>
                </a:solidFill>
                <a:latin typeface="Arial"/>
                <a:ea typeface="Arial"/>
                <a:cs typeface="Arial"/>
              </a:rPr>
              <a:t>4–5</a:t>
            </a:r>
          </a:p>
        </p:txBody>
      </p:sp>
      <p:sp>
        <p:nvSpPr>
          <p:cNvPr id="8" name="">
            <a:extLst xmlns:a="http://schemas.openxmlformats.org/drawingml/2006/main">
              <a:ext uri="{FF2B5EF4-FFF2-40B4-BE49-F238E27FC236}">
                <a16:creationId xmlns:a16="http://schemas.microsoft.com/office/drawing/2014/main" id="{8AA641EB-78EA-4E8B-96EA-1F73229DC956}"/>
              </a:ext>
            </a:extLst>
          </p:cNvPr>
          <p:cNvSpPr>
            <a:spLocks xmlns:a="http://schemas.openxmlformats.org/drawingml/2006/main" noGrp="1"/>
          </p:cNvSpPr>
          <p:nvPr/>
        </p:nvSpPr>
        <p:spPr>
          <a:xfrm xmlns:a="http://schemas.openxmlformats.org/drawingml/2006/main">
            <a:off x="571500" y="2781300"/>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575" b="1">
                <a:solidFill>
                  <a:srgbClr val="5E6875"/>
                </a:solidFill>
                <a:latin typeface="Arial"/>
                <a:ea typeface="Arial"/>
                <a:cs typeface="Arial"/>
              </a:defRPr>
            </a:pPr>
            <a:r>
              <a:rPr sz="1575" b="1">
                <a:solidFill>
                  <a:srgbClr val="5E6875"/>
                </a:solidFill>
                <a:latin typeface="Arial"/>
                <a:ea typeface="Arial"/>
                <a:cs typeface="Arial"/>
              </a:rPr>
              <a:t>AVERAGE CORE FTEs</a:t>
            </a:r>
          </a:p>
        </p:txBody>
      </p:sp>
      <p:sp>
        <p:nvSpPr>
          <p:cNvPr id="9" name="">
            <a:extLst xmlns:a="http://schemas.openxmlformats.org/drawingml/2006/main">
              <a:ext uri="{FF2B5EF4-FFF2-40B4-BE49-F238E27FC236}">
                <a16:creationId xmlns:a16="http://schemas.microsoft.com/office/drawing/2014/main" id="{2C31AD72-899E-4AEF-8FA5-7F6491AA21AA}"/>
              </a:ext>
            </a:extLst>
          </p:cNvPr>
          <p:cNvSpPr>
            <a:spLocks xmlns:a="http://schemas.openxmlformats.org/drawingml/2006/main" noGrp="1"/>
          </p:cNvSpPr>
          <p:nvPr/>
        </p:nvSpPr>
        <p:spPr>
          <a:xfrm xmlns:a="http://schemas.openxmlformats.org/drawingml/2006/main">
            <a:off x="514350" y="3390900"/>
            <a:ext cx="285750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1">
                <a:solidFill>
                  <a:srgbClr val="0A0D12"/>
                </a:solidFill>
                <a:latin typeface="Arial"/>
                <a:ea typeface="Arial"/>
                <a:cs typeface="Arial"/>
              </a:defRPr>
            </a:pPr>
            <a:r>
              <a:rPr sz="1875" b="1">
                <a:solidFill>
                  <a:srgbClr val="0A0D12"/>
                </a:solidFill>
                <a:latin typeface="Arial"/>
                <a:ea typeface="Arial"/>
                <a:cs typeface="Arial"/>
              </a:rPr>
              <a:t>A blended European team keeps the runway credible while specialist work is bought when evidence is needed.</a:t>
            </a:r>
          </a:p>
        </p:txBody>
      </p:sp>
      <p:sp>
        <p:nvSpPr>
          <p:cNvPr id="10" name="">
            <a:extLst xmlns:a="http://schemas.openxmlformats.org/drawingml/2006/main">
              <a:ext uri="{FF2B5EF4-FFF2-40B4-BE49-F238E27FC236}">
                <a16:creationId xmlns:a16="http://schemas.microsoft.com/office/drawing/2014/main" id="{F74DFAC4-5231-41B4-B504-93229E1E207D}"/>
              </a:ext>
            </a:extLst>
          </p:cNvPr>
          <p:cNvSpPr>
            <a:spLocks xmlns:a="http://schemas.openxmlformats.org/drawingml/2006/main" noGrp="1"/>
          </p:cNvSpPr>
          <p:nvPr/>
        </p:nvSpPr>
        <p:spPr>
          <a:xfrm xmlns:a="http://schemas.openxmlformats.org/drawingml/2006/main">
            <a:off x="3943350" y="1790700"/>
            <a:ext cx="7734300" cy="10668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03A32F4-23AF-49EC-9CD8-40DBA805F273}"/>
              </a:ext>
            </a:extLst>
          </p:cNvPr>
          <p:cNvSpPr>
            <a:spLocks xmlns:a="http://schemas.openxmlformats.org/drawingml/2006/main" noGrp="1"/>
          </p:cNvSpPr>
          <p:nvPr/>
        </p:nvSpPr>
        <p:spPr>
          <a:xfrm xmlns:a="http://schemas.openxmlformats.org/drawingml/2006/main">
            <a:off x="4229100" y="20193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5E6875"/>
                </a:solidFill>
                <a:latin typeface="Arial"/>
                <a:ea typeface="Arial"/>
                <a:cs typeface="Arial"/>
              </a:defRPr>
            </a:pPr>
            <a:r>
              <a:rPr sz="1350" b="1">
                <a:solidFill>
                  <a:srgbClr val="5E6875"/>
                </a:solidFill>
                <a:latin typeface="Arial"/>
                <a:ea typeface="Arial"/>
                <a:cs typeface="Arial"/>
              </a:rPr>
              <a:t>CORE OWNERSHIP</a:t>
            </a:r>
          </a:p>
        </p:txBody>
      </p:sp>
      <p:sp>
        <p:nvSpPr>
          <p:cNvPr id="12" name="">
            <a:extLst xmlns:a="http://schemas.openxmlformats.org/drawingml/2006/main">
              <a:ext uri="{FF2B5EF4-FFF2-40B4-BE49-F238E27FC236}">
                <a16:creationId xmlns:a16="http://schemas.microsoft.com/office/drawing/2014/main" id="{3C16B2CD-8DD0-42F3-9FE3-D2B6C9D27670}"/>
              </a:ext>
            </a:extLst>
          </p:cNvPr>
          <p:cNvSpPr>
            <a:spLocks xmlns:a="http://schemas.openxmlformats.org/drawingml/2006/main" noGrp="1"/>
          </p:cNvSpPr>
          <p:nvPr/>
        </p:nvSpPr>
        <p:spPr>
          <a:xfrm xmlns:a="http://schemas.openxmlformats.org/drawingml/2006/main">
            <a:off x="6572250" y="2000250"/>
            <a:ext cx="4762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8000"/>
              </a:lnSpc>
              <a:buNone/>
              <a:defRPr sz="1650" b="1">
                <a:solidFill>
                  <a:srgbClr val="0A0D12"/>
                </a:solidFill>
                <a:latin typeface="Arial"/>
                <a:ea typeface="Arial"/>
                <a:cs typeface="Arial"/>
              </a:defRPr>
            </a:pPr>
            <a:r>
              <a:rPr sz="1650" b="1">
                <a:solidFill>
                  <a:srgbClr val="0A0D12"/>
                </a:solidFill>
                <a:latin typeface="Arial"/>
                <a:ea typeface="Arial"/>
                <a:cs typeface="Arial"/>
              </a:rPr>
              <a:t>CEO / product &amp; accessibility  •  AI/ML lead  •  embedded/robotics engineer  •  full-stack/data engineer</a:t>
            </a:r>
          </a:p>
        </p:txBody>
      </p:sp>
      <p:sp>
        <p:nvSpPr>
          <p:cNvPr id="13" name="">
            <a:extLst xmlns:a="http://schemas.openxmlformats.org/drawingml/2006/main">
              <a:ext uri="{FF2B5EF4-FFF2-40B4-BE49-F238E27FC236}">
                <a16:creationId xmlns:a16="http://schemas.microsoft.com/office/drawing/2014/main" id="{1E2716A7-9532-45A9-A040-90C27F23814B}"/>
              </a:ext>
            </a:extLst>
          </p:cNvPr>
          <p:cNvSpPr>
            <a:spLocks xmlns:a="http://schemas.openxmlformats.org/drawingml/2006/main" noGrp="1"/>
          </p:cNvSpPr>
          <p:nvPr/>
        </p:nvSpPr>
        <p:spPr>
          <a:xfrm xmlns:a="http://schemas.openxmlformats.org/drawingml/2006/main">
            <a:off x="3943350" y="3124200"/>
            <a:ext cx="7734300" cy="106680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E28F710-4487-4B57-BBE2-BE5CD570878C}"/>
              </a:ext>
            </a:extLst>
          </p:cNvPr>
          <p:cNvSpPr>
            <a:spLocks xmlns:a="http://schemas.openxmlformats.org/drawingml/2006/main" noGrp="1"/>
          </p:cNvSpPr>
          <p:nvPr/>
        </p:nvSpPr>
        <p:spPr>
          <a:xfrm xmlns:a="http://schemas.openxmlformats.org/drawingml/2006/main">
            <a:off x="4229100" y="33528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QUALITY &amp; EVIDENCE</a:t>
            </a:r>
          </a:p>
        </p:txBody>
      </p:sp>
      <p:sp>
        <p:nvSpPr>
          <p:cNvPr id="15" name="">
            <a:extLst xmlns:a="http://schemas.openxmlformats.org/drawingml/2006/main">
              <a:ext uri="{FF2B5EF4-FFF2-40B4-BE49-F238E27FC236}">
                <a16:creationId xmlns:a16="http://schemas.microsoft.com/office/drawing/2014/main" id="{DEFF44D0-796B-428A-963C-524D59193C6B}"/>
              </a:ext>
            </a:extLst>
          </p:cNvPr>
          <p:cNvSpPr>
            <a:spLocks xmlns:a="http://schemas.openxmlformats.org/drawingml/2006/main" noGrp="1"/>
          </p:cNvSpPr>
          <p:nvPr/>
        </p:nvSpPr>
        <p:spPr>
          <a:xfrm xmlns:a="http://schemas.openxmlformats.org/drawingml/2006/main">
            <a:off x="6572250" y="3333750"/>
            <a:ext cx="4762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8000"/>
              </a:lnSpc>
              <a:buNone/>
              <a:defRPr sz="1650" b="1">
                <a:solidFill>
                  <a:srgbClr val="0A0D12"/>
                </a:solidFill>
                <a:latin typeface="Arial"/>
                <a:ea typeface="Arial"/>
                <a:cs typeface="Arial"/>
              </a:defRPr>
            </a:pPr>
            <a:r>
              <a:rPr sz="1650" b="1">
                <a:solidFill>
                  <a:srgbClr val="0A0D12"/>
                </a:solidFill>
                <a:latin typeface="Arial"/>
                <a:ea typeface="Arial"/>
                <a:cs typeface="Arial"/>
              </a:rPr>
              <a:t>RA/QA lead  •  usability/clinical advisor  •  cybersecurity specialist  •  accredited test laboratories</a:t>
            </a:r>
          </a:p>
        </p:txBody>
      </p:sp>
      <p:sp>
        <p:nvSpPr>
          <p:cNvPr id="16" name="">
            <a:extLst xmlns:a="http://schemas.openxmlformats.org/drawingml/2006/main">
              <a:ext uri="{FF2B5EF4-FFF2-40B4-BE49-F238E27FC236}">
                <a16:creationId xmlns:a16="http://schemas.microsoft.com/office/drawing/2014/main" id="{1E592AD2-6D0D-417C-AA70-1E7F9FB73C67}"/>
              </a:ext>
            </a:extLst>
          </p:cNvPr>
          <p:cNvSpPr>
            <a:spLocks xmlns:a="http://schemas.openxmlformats.org/drawingml/2006/main" noGrp="1"/>
          </p:cNvSpPr>
          <p:nvPr/>
        </p:nvSpPr>
        <p:spPr>
          <a:xfrm xmlns:a="http://schemas.openxmlformats.org/drawingml/2006/main">
            <a:off x="3943350" y="4457700"/>
            <a:ext cx="7734300" cy="106680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FD91F9A-AD1F-4F6E-A0A2-73CD26BF3201}"/>
              </a:ext>
            </a:extLst>
          </p:cNvPr>
          <p:cNvSpPr>
            <a:spLocks xmlns:a="http://schemas.openxmlformats.org/drawingml/2006/main" noGrp="1"/>
          </p:cNvSpPr>
          <p:nvPr/>
        </p:nvSpPr>
        <p:spPr>
          <a:xfrm xmlns:a="http://schemas.openxmlformats.org/drawingml/2006/main">
            <a:off x="4229100" y="46863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5E6875"/>
                </a:solidFill>
                <a:latin typeface="Arial"/>
                <a:ea typeface="Arial"/>
                <a:cs typeface="Arial"/>
              </a:defRPr>
            </a:pPr>
            <a:r>
              <a:rPr sz="1350" b="1">
                <a:solidFill>
                  <a:srgbClr val="5E6875"/>
                </a:solidFill>
                <a:latin typeface="Arial"/>
                <a:ea typeface="Arial"/>
                <a:cs typeface="Arial"/>
              </a:rPr>
              <a:t>DELIVERY PARTNERS</a:t>
            </a:r>
          </a:p>
        </p:txBody>
      </p:sp>
      <p:sp>
        <p:nvSpPr>
          <p:cNvPr id="18" name="">
            <a:extLst xmlns:a="http://schemas.openxmlformats.org/drawingml/2006/main">
              <a:ext uri="{FF2B5EF4-FFF2-40B4-BE49-F238E27FC236}">
                <a16:creationId xmlns:a16="http://schemas.microsoft.com/office/drawing/2014/main" id="{AFBD2EE7-4257-41E5-AA56-BB51C8578123}"/>
              </a:ext>
            </a:extLst>
          </p:cNvPr>
          <p:cNvSpPr>
            <a:spLocks xmlns:a="http://schemas.openxmlformats.org/drawingml/2006/main" noGrp="1"/>
          </p:cNvSpPr>
          <p:nvPr/>
        </p:nvSpPr>
        <p:spPr>
          <a:xfrm xmlns:a="http://schemas.openxmlformats.org/drawingml/2006/main">
            <a:off x="6572250" y="4667250"/>
            <a:ext cx="4762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8000"/>
              </a:lnSpc>
              <a:buNone/>
              <a:defRPr sz="1650" b="1">
                <a:solidFill>
                  <a:srgbClr val="0A0D12"/>
                </a:solidFill>
                <a:latin typeface="Arial"/>
                <a:ea typeface="Arial"/>
                <a:cs typeface="Arial"/>
              </a:defRPr>
            </a:pPr>
            <a:r>
              <a:rPr sz="1650" b="1">
                <a:solidFill>
                  <a:srgbClr val="0A0D12"/>
                </a:solidFill>
                <a:latin typeface="Arial"/>
                <a:ea typeface="Arial"/>
                <a:cs typeface="Arial"/>
              </a:rPr>
              <a:t>Rehabilitation sites  •  wheelchair platform partner(s)  •  industrial design  •  contract manufacturer</a:t>
            </a:r>
          </a:p>
        </p:txBody>
      </p:sp>
      <p:sp>
        <p:nvSpPr>
          <p:cNvPr id="19" name="">
            <a:extLst xmlns:a="http://schemas.openxmlformats.org/drawingml/2006/main">
              <a:ext uri="{FF2B5EF4-FFF2-40B4-BE49-F238E27FC236}">
                <a16:creationId xmlns:a16="http://schemas.microsoft.com/office/drawing/2014/main" id="{337185B1-66ED-4167-86BE-B4A0A2B78AD5}"/>
              </a:ext>
            </a:extLst>
          </p:cNvPr>
          <p:cNvSpPr>
            <a:spLocks xmlns:a="http://schemas.openxmlformats.org/drawingml/2006/main" noGrp="1"/>
          </p:cNvSpPr>
          <p:nvPr/>
        </p:nvSpPr>
        <p:spPr>
          <a:xfrm xmlns:a="http://schemas.openxmlformats.org/drawingml/2006/main">
            <a:off x="514350" y="5619750"/>
            <a:ext cx="11163300" cy="552450"/>
          </a:xfrm>
          <a:prstGeom xmlns:a="http://schemas.openxmlformats.org/drawingml/2006/main" prst="rect">
            <a:avLst/>
          </a:prstGeom>
          <a:solidFill xmlns:a="http://schemas.openxmlformats.org/drawingml/2006/main">
            <a:srgbClr val="0A0D1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BF469346-CCA8-4AD1-B02B-222149C64197}"/>
              </a:ext>
            </a:extLst>
          </p:cNvPr>
          <p:cNvSpPr>
            <a:spLocks xmlns:a="http://schemas.openxmlformats.org/drawingml/2006/main" noGrp="1"/>
          </p:cNvSpPr>
          <p:nvPr/>
        </p:nvSpPr>
        <p:spPr>
          <a:xfrm xmlns:a="http://schemas.openxmlformats.org/drawingml/2006/main">
            <a:off x="819150" y="5772150"/>
            <a:ext cx="10553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500" b="1">
                <a:solidFill>
                  <a:srgbClr val="FFFFFF"/>
                </a:solidFill>
                <a:latin typeface="Arial"/>
                <a:ea typeface="Arial"/>
                <a:cs typeface="Arial"/>
              </a:defRPr>
            </a:pPr>
            <a:r>
              <a:rPr sz="1500" b="1">
                <a:solidFill>
                  <a:srgbClr val="FFFFFF"/>
                </a:solidFill>
                <a:latin typeface="Arial"/>
                <a:ea typeface="Arial"/>
                <a:cs typeface="Arial"/>
              </a:rPr>
              <a:t>Governance: monthly burn review  •  gate review at G1–G4  •  risk register owned by the product and QA leads</a:t>
            </a:r>
          </a:p>
        </p:txBody>
      </p:sp>
    </p:spTree>
    <p:extLst>
      <p:ext uri="{BB962C8B-B14F-4D97-AF65-F5344CB8AC3E}">
        <p14:creationId xmlns:p14="http://schemas.microsoft.com/office/powerpoint/2010/main" val="20038780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nextsynapse-wordmark">
            <a:extLst xmlns:a="http://schemas.openxmlformats.org/drawingml/2006/main">
              <a:ext uri="{FF2B5EF4-FFF2-40B4-BE49-F238E27FC236}">
                <a16:creationId xmlns:a16="http://schemas.microsoft.com/office/drawing/2014/main" id="{14DDDC1E-2538-485E-A827-0F6BA4F5DBD5}"/>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ACA47508-36A5-4B2B-8B11-7D0177A89C46}"/>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12-title">
            <a:extLst xmlns:a="http://schemas.openxmlformats.org/drawingml/2006/main">
              <a:ext uri="{FF2B5EF4-FFF2-40B4-BE49-F238E27FC236}">
                <a16:creationId xmlns:a16="http://schemas.microsoft.com/office/drawing/2014/main" id="{36DCE846-19B4-4D31-954E-98E8AA15DC95}"/>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Compliance starts on day one</a:t>
            </a:r>
          </a:p>
        </p:txBody>
      </p:sp>
      <p:sp>
        <p:nvSpPr>
          <p:cNvPr id="4" name="">
            <a:extLst xmlns:a="http://schemas.openxmlformats.org/drawingml/2006/main">
              <a:ext uri="{FF2B5EF4-FFF2-40B4-BE49-F238E27FC236}">
                <a16:creationId xmlns:a16="http://schemas.microsoft.com/office/drawing/2014/main" id="{B4A9CB07-E905-4244-8886-AB0B5C7C9A40}"/>
              </a:ext>
            </a:extLst>
          </p:cNvPr>
          <p:cNvSpPr>
            <a:spLocks xmlns:a="http://schemas.openxmlformats.org/drawingml/2006/main" noGrp="1"/>
          </p:cNvSpPr>
          <p:nvPr/>
        </p:nvSpPr>
        <p:spPr>
          <a:xfrm xmlns:a="http://schemas.openxmlformats.org/drawingml/2006/main">
            <a:off x="514350" y="1333500"/>
            <a:ext cx="1066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650" b="0">
                <a:solidFill>
                  <a:srgbClr val="5E6875"/>
                </a:solidFill>
                <a:latin typeface="Arial"/>
                <a:ea typeface="Arial"/>
                <a:cs typeface="Arial"/>
              </a:defRPr>
            </a:pPr>
            <a:r>
              <a:rPr sz="1650" b="0">
                <a:solidFill>
                  <a:srgbClr val="5E6875"/>
                </a:solidFill>
                <a:latin typeface="Arial"/>
                <a:ea typeface="Arial"/>
                <a:cs typeface="Arial"/>
              </a:rPr>
              <a:t>Classification first. Standards drive the requirements and test plan — not late-stage paperwork.</a:t>
            </a:r>
          </a:p>
        </p:txBody>
      </p:sp>
      <p:sp>
        <p:nvSpPr>
          <p:cNvPr id="5" name="">
            <a:extLst xmlns:a="http://schemas.openxmlformats.org/drawingml/2006/main">
              <a:ext uri="{FF2B5EF4-FFF2-40B4-BE49-F238E27FC236}">
                <a16:creationId xmlns:a16="http://schemas.microsoft.com/office/drawing/2014/main" id="{686E991E-B0CF-4609-8064-A2924A7D3D97}"/>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6" name="">
            <a:extLst xmlns:a="http://schemas.openxmlformats.org/drawingml/2006/main">
              <a:ext uri="{FF2B5EF4-FFF2-40B4-BE49-F238E27FC236}">
                <a16:creationId xmlns:a16="http://schemas.microsoft.com/office/drawing/2014/main" id="{1077ABE4-AB65-45DB-B285-58649180367E}"/>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7" name="">
            <a:extLst xmlns:a="http://schemas.openxmlformats.org/drawingml/2006/main">
              <a:ext uri="{FF2B5EF4-FFF2-40B4-BE49-F238E27FC236}">
                <a16:creationId xmlns:a16="http://schemas.microsoft.com/office/drawing/2014/main" id="{E7105567-AC31-43C6-895F-EEE31055107D}"/>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12</a:t>
            </a:r>
          </a:p>
        </p:txBody>
      </p:sp>
      <p:sp>
        <p:nvSpPr>
          <p:cNvPr id="8" name="">
            <a:extLst xmlns:a="http://schemas.openxmlformats.org/drawingml/2006/main">
              <a:ext uri="{FF2B5EF4-FFF2-40B4-BE49-F238E27FC236}">
                <a16:creationId xmlns:a16="http://schemas.microsoft.com/office/drawing/2014/main" id="{D4620722-E322-4CF6-827E-A02473B7DF44}"/>
              </a:ext>
            </a:extLst>
          </p:cNvPr>
          <p:cNvSpPr>
            <a:spLocks xmlns:a="http://schemas.openxmlformats.org/drawingml/2006/main" noGrp="1"/>
          </p:cNvSpPr>
          <p:nvPr/>
        </p:nvSpPr>
        <p:spPr>
          <a:xfrm xmlns:a="http://schemas.openxmlformats.org/drawingml/2006/main">
            <a:off x="514350" y="1952625"/>
            <a:ext cx="266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FRAMEWORK</a:t>
            </a:r>
          </a:p>
        </p:txBody>
      </p:sp>
      <p:sp>
        <p:nvSpPr>
          <p:cNvPr id="9" name="">
            <a:extLst xmlns:a="http://schemas.openxmlformats.org/drawingml/2006/main">
              <a:ext uri="{FF2B5EF4-FFF2-40B4-BE49-F238E27FC236}">
                <a16:creationId xmlns:a16="http://schemas.microsoft.com/office/drawing/2014/main" id="{43A86487-8F19-47EC-BBDA-1F43941F4CF8}"/>
              </a:ext>
            </a:extLst>
          </p:cNvPr>
          <p:cNvSpPr>
            <a:spLocks xmlns:a="http://schemas.openxmlformats.org/drawingml/2006/main" noGrp="1"/>
          </p:cNvSpPr>
          <p:nvPr/>
        </p:nvSpPr>
        <p:spPr>
          <a:xfrm xmlns:a="http://schemas.openxmlformats.org/drawingml/2006/main">
            <a:off x="3371850" y="195262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ROLE IN THE PROGRAM</a:t>
            </a:r>
          </a:p>
        </p:txBody>
      </p:sp>
      <p:sp>
        <p:nvSpPr>
          <p:cNvPr id="10" name="">
            <a:extLst xmlns:a="http://schemas.openxmlformats.org/drawingml/2006/main">
              <a:ext uri="{FF2B5EF4-FFF2-40B4-BE49-F238E27FC236}">
                <a16:creationId xmlns:a16="http://schemas.microsoft.com/office/drawing/2014/main" id="{A601A692-6409-4643-AD63-B128A9B51C3A}"/>
              </a:ext>
            </a:extLst>
          </p:cNvPr>
          <p:cNvSpPr>
            <a:spLocks xmlns:a="http://schemas.openxmlformats.org/drawingml/2006/main" noGrp="1"/>
          </p:cNvSpPr>
          <p:nvPr/>
        </p:nvSpPr>
        <p:spPr>
          <a:xfrm xmlns:a="http://schemas.openxmlformats.org/drawingml/2006/main">
            <a:off x="514350" y="2228850"/>
            <a:ext cx="7639050" cy="0"/>
          </a:xfrm>
          <a:prstGeom xmlns:a="http://schemas.openxmlformats.org/drawingml/2006/main" prst="line">
            <a:avLst/>
          </a:prstGeom>
          <a:noFill xmlns:a="http://schemas.openxmlformats.org/drawingml/2006/main"/>
          <a:ln xmlns:a="http://schemas.openxmlformats.org/drawingml/2006/main" w="19050">
            <a:solidFill>
              <a:srgbClr val="0A0D12"/>
            </a:solidFill>
            <a:prstDash val="solid"/>
          </a:ln>
        </p:spPr>
      </p:sp>
      <p:sp>
        <p:nvSpPr>
          <p:cNvPr id="11" name="">
            <a:extLst xmlns:a="http://schemas.openxmlformats.org/drawingml/2006/main">
              <a:ext uri="{FF2B5EF4-FFF2-40B4-BE49-F238E27FC236}">
                <a16:creationId xmlns:a16="http://schemas.microsoft.com/office/drawing/2014/main" id="{96E72647-D432-4982-A78C-6E91AB95154B}"/>
              </a:ext>
            </a:extLst>
          </p:cNvPr>
          <p:cNvSpPr>
            <a:spLocks xmlns:a="http://schemas.openxmlformats.org/drawingml/2006/main" noGrp="1"/>
          </p:cNvSpPr>
          <p:nvPr/>
        </p:nvSpPr>
        <p:spPr>
          <a:xfrm xmlns:a="http://schemas.openxmlformats.org/drawingml/2006/main">
            <a:off x="514350" y="236220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1257C7"/>
                </a:solidFill>
                <a:latin typeface="Arial"/>
                <a:ea typeface="Arial"/>
                <a:cs typeface="Arial"/>
              </a:defRPr>
            </a:pPr>
            <a:r>
              <a:rPr sz="1575" b="1">
                <a:solidFill>
                  <a:srgbClr val="1257C7"/>
                </a:solidFill>
                <a:latin typeface="Arial"/>
                <a:ea typeface="Arial"/>
                <a:cs typeface="Arial"/>
              </a:rPr>
              <a:t>EU MDR + Swiss MedDO</a:t>
            </a:r>
          </a:p>
        </p:txBody>
      </p:sp>
      <p:sp>
        <p:nvSpPr>
          <p:cNvPr id="12" name="">
            <a:extLst xmlns:a="http://schemas.openxmlformats.org/drawingml/2006/main">
              <a:ext uri="{FF2B5EF4-FFF2-40B4-BE49-F238E27FC236}">
                <a16:creationId xmlns:a16="http://schemas.microsoft.com/office/drawing/2014/main" id="{B0D77011-1E21-4FBC-AA32-3A88FD6F4937}"/>
              </a:ext>
            </a:extLst>
          </p:cNvPr>
          <p:cNvSpPr>
            <a:spLocks xmlns:a="http://schemas.openxmlformats.org/drawingml/2006/main" noGrp="1"/>
          </p:cNvSpPr>
          <p:nvPr/>
        </p:nvSpPr>
        <p:spPr>
          <a:xfrm xmlns:a="http://schemas.openxmlformats.org/drawingml/2006/main">
            <a:off x="3371850" y="234315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Qualification, classification, conformity assessment and market access</a:t>
            </a:r>
          </a:p>
        </p:txBody>
      </p:sp>
      <p:sp>
        <p:nvSpPr>
          <p:cNvPr id="13" name="">
            <a:extLst xmlns:a="http://schemas.openxmlformats.org/drawingml/2006/main">
              <a:ext uri="{FF2B5EF4-FFF2-40B4-BE49-F238E27FC236}">
                <a16:creationId xmlns:a16="http://schemas.microsoft.com/office/drawing/2014/main" id="{9416F66A-8898-4E01-A5A0-713A3D0AE3D6}"/>
              </a:ext>
            </a:extLst>
          </p:cNvPr>
          <p:cNvSpPr>
            <a:spLocks xmlns:a="http://schemas.openxmlformats.org/drawingml/2006/main" noGrp="1"/>
          </p:cNvSpPr>
          <p:nvPr/>
        </p:nvSpPr>
        <p:spPr>
          <a:xfrm xmlns:a="http://schemas.openxmlformats.org/drawingml/2006/main">
            <a:off x="514350" y="2819400"/>
            <a:ext cx="763905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14" name="">
            <a:extLst xmlns:a="http://schemas.openxmlformats.org/drawingml/2006/main">
              <a:ext uri="{FF2B5EF4-FFF2-40B4-BE49-F238E27FC236}">
                <a16:creationId xmlns:a16="http://schemas.microsoft.com/office/drawing/2014/main" id="{C0A3B649-671B-497D-AA63-814FFE9A9979}"/>
              </a:ext>
            </a:extLst>
          </p:cNvPr>
          <p:cNvSpPr>
            <a:spLocks xmlns:a="http://schemas.openxmlformats.org/drawingml/2006/main" noGrp="1"/>
          </p:cNvSpPr>
          <p:nvPr/>
        </p:nvSpPr>
        <p:spPr>
          <a:xfrm xmlns:a="http://schemas.openxmlformats.org/drawingml/2006/main">
            <a:off x="514350" y="295275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0A0D12"/>
                </a:solidFill>
                <a:latin typeface="Arial"/>
                <a:ea typeface="Arial"/>
                <a:cs typeface="Arial"/>
              </a:defRPr>
            </a:pPr>
            <a:r>
              <a:rPr sz="1575" b="1">
                <a:solidFill>
                  <a:srgbClr val="0A0D12"/>
                </a:solidFill>
                <a:latin typeface="Arial"/>
                <a:ea typeface="Arial"/>
                <a:cs typeface="Arial"/>
              </a:rPr>
              <a:t>ISO 13485</a:t>
            </a:r>
          </a:p>
        </p:txBody>
      </p:sp>
      <p:sp>
        <p:nvSpPr>
          <p:cNvPr id="15" name="">
            <a:extLst xmlns:a="http://schemas.openxmlformats.org/drawingml/2006/main">
              <a:ext uri="{FF2B5EF4-FFF2-40B4-BE49-F238E27FC236}">
                <a16:creationId xmlns:a16="http://schemas.microsoft.com/office/drawing/2014/main" id="{6BDE605C-AEC5-47A9-865D-6CEC6A59C90E}"/>
              </a:ext>
            </a:extLst>
          </p:cNvPr>
          <p:cNvSpPr>
            <a:spLocks xmlns:a="http://schemas.openxmlformats.org/drawingml/2006/main" noGrp="1"/>
          </p:cNvSpPr>
          <p:nvPr/>
        </p:nvSpPr>
        <p:spPr>
          <a:xfrm xmlns:a="http://schemas.openxmlformats.org/drawingml/2006/main">
            <a:off x="3371850" y="293370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Quality management system and design controls</a:t>
            </a:r>
          </a:p>
        </p:txBody>
      </p:sp>
      <p:sp>
        <p:nvSpPr>
          <p:cNvPr id="16" name="">
            <a:extLst xmlns:a="http://schemas.openxmlformats.org/drawingml/2006/main">
              <a:ext uri="{FF2B5EF4-FFF2-40B4-BE49-F238E27FC236}">
                <a16:creationId xmlns:a16="http://schemas.microsoft.com/office/drawing/2014/main" id="{CC6CA22D-6DA4-474D-A327-2E48CB899584}"/>
              </a:ext>
            </a:extLst>
          </p:cNvPr>
          <p:cNvSpPr>
            <a:spLocks xmlns:a="http://schemas.openxmlformats.org/drawingml/2006/main" noGrp="1"/>
          </p:cNvSpPr>
          <p:nvPr/>
        </p:nvSpPr>
        <p:spPr>
          <a:xfrm xmlns:a="http://schemas.openxmlformats.org/drawingml/2006/main">
            <a:off x="514350" y="3409950"/>
            <a:ext cx="763905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17" name="">
            <a:extLst xmlns:a="http://schemas.openxmlformats.org/drawingml/2006/main">
              <a:ext uri="{FF2B5EF4-FFF2-40B4-BE49-F238E27FC236}">
                <a16:creationId xmlns:a16="http://schemas.microsoft.com/office/drawing/2014/main" id="{175E79A1-D1EE-4F82-A0FA-657FE8FC44C6}"/>
              </a:ext>
            </a:extLst>
          </p:cNvPr>
          <p:cNvSpPr>
            <a:spLocks xmlns:a="http://schemas.openxmlformats.org/drawingml/2006/main" noGrp="1"/>
          </p:cNvSpPr>
          <p:nvPr/>
        </p:nvSpPr>
        <p:spPr>
          <a:xfrm xmlns:a="http://schemas.openxmlformats.org/drawingml/2006/main">
            <a:off x="514350" y="354330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0A0D12"/>
                </a:solidFill>
                <a:latin typeface="Arial"/>
                <a:ea typeface="Arial"/>
                <a:cs typeface="Arial"/>
              </a:defRPr>
            </a:pPr>
            <a:r>
              <a:rPr sz="1575" b="1">
                <a:solidFill>
                  <a:srgbClr val="0A0D12"/>
                </a:solidFill>
                <a:latin typeface="Arial"/>
                <a:ea typeface="Arial"/>
                <a:cs typeface="Arial"/>
              </a:rPr>
              <a:t>ISO 14971</a:t>
            </a:r>
          </a:p>
        </p:txBody>
      </p:sp>
      <p:sp>
        <p:nvSpPr>
          <p:cNvPr id="18" name="">
            <a:extLst xmlns:a="http://schemas.openxmlformats.org/drawingml/2006/main">
              <a:ext uri="{FF2B5EF4-FFF2-40B4-BE49-F238E27FC236}">
                <a16:creationId xmlns:a16="http://schemas.microsoft.com/office/drawing/2014/main" id="{32122771-997E-449F-9A2D-E654CDE2EC64}"/>
              </a:ext>
            </a:extLst>
          </p:cNvPr>
          <p:cNvSpPr>
            <a:spLocks xmlns:a="http://schemas.openxmlformats.org/drawingml/2006/main" noGrp="1"/>
          </p:cNvSpPr>
          <p:nvPr/>
        </p:nvSpPr>
        <p:spPr>
          <a:xfrm xmlns:a="http://schemas.openxmlformats.org/drawingml/2006/main">
            <a:off x="3371850" y="352425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Lifecycle hazard analysis, risk controls and residual-risk evidence</a:t>
            </a:r>
          </a:p>
        </p:txBody>
      </p:sp>
      <p:sp>
        <p:nvSpPr>
          <p:cNvPr id="19" name="">
            <a:extLst xmlns:a="http://schemas.openxmlformats.org/drawingml/2006/main">
              <a:ext uri="{FF2B5EF4-FFF2-40B4-BE49-F238E27FC236}">
                <a16:creationId xmlns:a16="http://schemas.microsoft.com/office/drawing/2014/main" id="{F62C7EF8-56BB-4A06-907A-3DCCA69A27E7}"/>
              </a:ext>
            </a:extLst>
          </p:cNvPr>
          <p:cNvSpPr>
            <a:spLocks xmlns:a="http://schemas.openxmlformats.org/drawingml/2006/main" noGrp="1"/>
          </p:cNvSpPr>
          <p:nvPr/>
        </p:nvSpPr>
        <p:spPr>
          <a:xfrm xmlns:a="http://schemas.openxmlformats.org/drawingml/2006/main">
            <a:off x="514350" y="4000500"/>
            <a:ext cx="763905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20" name="">
            <a:extLst xmlns:a="http://schemas.openxmlformats.org/drawingml/2006/main">
              <a:ext uri="{FF2B5EF4-FFF2-40B4-BE49-F238E27FC236}">
                <a16:creationId xmlns:a16="http://schemas.microsoft.com/office/drawing/2014/main" id="{881C14E9-C714-4879-8207-FB6224289FA5}"/>
              </a:ext>
            </a:extLst>
          </p:cNvPr>
          <p:cNvSpPr>
            <a:spLocks xmlns:a="http://schemas.openxmlformats.org/drawingml/2006/main" noGrp="1"/>
          </p:cNvSpPr>
          <p:nvPr/>
        </p:nvSpPr>
        <p:spPr>
          <a:xfrm xmlns:a="http://schemas.openxmlformats.org/drawingml/2006/main">
            <a:off x="514350" y="413385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0A0D12"/>
                </a:solidFill>
                <a:latin typeface="Arial"/>
                <a:ea typeface="Arial"/>
                <a:cs typeface="Arial"/>
              </a:defRPr>
            </a:pPr>
            <a:r>
              <a:rPr sz="1575" b="1">
                <a:solidFill>
                  <a:srgbClr val="0A0D12"/>
                </a:solidFill>
                <a:latin typeface="Arial"/>
                <a:ea typeface="Arial"/>
                <a:cs typeface="Arial"/>
              </a:rPr>
              <a:t>IEC 62304 + IEC 62366-1</a:t>
            </a:r>
          </a:p>
        </p:txBody>
      </p:sp>
      <p:sp>
        <p:nvSpPr>
          <p:cNvPr id="21" name="">
            <a:extLst xmlns:a="http://schemas.openxmlformats.org/drawingml/2006/main">
              <a:ext uri="{FF2B5EF4-FFF2-40B4-BE49-F238E27FC236}">
                <a16:creationId xmlns:a16="http://schemas.microsoft.com/office/drawing/2014/main" id="{C7FDBD3E-F72E-4A48-AAFC-52F2033081A9}"/>
              </a:ext>
            </a:extLst>
          </p:cNvPr>
          <p:cNvSpPr>
            <a:spLocks xmlns:a="http://schemas.openxmlformats.org/drawingml/2006/main" noGrp="1"/>
          </p:cNvSpPr>
          <p:nvPr/>
        </p:nvSpPr>
        <p:spPr>
          <a:xfrm xmlns:a="http://schemas.openxmlformats.org/drawingml/2006/main">
            <a:off x="3371850" y="411480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Software lifecycle and safety-related usability engineering</a:t>
            </a:r>
          </a:p>
        </p:txBody>
      </p:sp>
      <p:sp>
        <p:nvSpPr>
          <p:cNvPr id="22" name="">
            <a:extLst xmlns:a="http://schemas.openxmlformats.org/drawingml/2006/main">
              <a:ext uri="{FF2B5EF4-FFF2-40B4-BE49-F238E27FC236}">
                <a16:creationId xmlns:a16="http://schemas.microsoft.com/office/drawing/2014/main" id="{0F92310B-FB5A-4837-A2FA-A1475D3F8010}"/>
              </a:ext>
            </a:extLst>
          </p:cNvPr>
          <p:cNvSpPr>
            <a:spLocks xmlns:a="http://schemas.openxmlformats.org/drawingml/2006/main" noGrp="1"/>
          </p:cNvSpPr>
          <p:nvPr/>
        </p:nvSpPr>
        <p:spPr>
          <a:xfrm xmlns:a="http://schemas.openxmlformats.org/drawingml/2006/main">
            <a:off x="514350" y="4591050"/>
            <a:ext cx="763905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23" name="">
            <a:extLst xmlns:a="http://schemas.openxmlformats.org/drawingml/2006/main">
              <a:ext uri="{FF2B5EF4-FFF2-40B4-BE49-F238E27FC236}">
                <a16:creationId xmlns:a16="http://schemas.microsoft.com/office/drawing/2014/main" id="{B55BF379-FB01-41E4-A02C-E677C39AF026}"/>
              </a:ext>
            </a:extLst>
          </p:cNvPr>
          <p:cNvSpPr>
            <a:spLocks xmlns:a="http://schemas.openxmlformats.org/drawingml/2006/main" noGrp="1"/>
          </p:cNvSpPr>
          <p:nvPr/>
        </p:nvSpPr>
        <p:spPr>
          <a:xfrm xmlns:a="http://schemas.openxmlformats.org/drawingml/2006/main">
            <a:off x="514350" y="472440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0A0D12"/>
                </a:solidFill>
                <a:latin typeface="Arial"/>
                <a:ea typeface="Arial"/>
                <a:cs typeface="Arial"/>
              </a:defRPr>
            </a:pPr>
            <a:r>
              <a:rPr sz="1575" b="1">
                <a:solidFill>
                  <a:srgbClr val="0A0D12"/>
                </a:solidFill>
                <a:latin typeface="Arial"/>
                <a:ea typeface="Arial"/>
                <a:cs typeface="Arial"/>
              </a:rPr>
              <a:t>ISO 7176-14 + ISO 7176-21</a:t>
            </a:r>
          </a:p>
        </p:txBody>
      </p:sp>
      <p:sp>
        <p:nvSpPr>
          <p:cNvPr id="24" name="">
            <a:extLst xmlns:a="http://schemas.openxmlformats.org/drawingml/2006/main">
              <a:ext uri="{FF2B5EF4-FFF2-40B4-BE49-F238E27FC236}">
                <a16:creationId xmlns:a16="http://schemas.microsoft.com/office/drawing/2014/main" id="{898F1B44-EDF0-4970-820B-76C16B8476B0}"/>
              </a:ext>
            </a:extLst>
          </p:cNvPr>
          <p:cNvSpPr>
            <a:spLocks xmlns:a="http://schemas.openxmlformats.org/drawingml/2006/main" noGrp="1"/>
          </p:cNvSpPr>
          <p:nvPr/>
        </p:nvSpPr>
        <p:spPr>
          <a:xfrm xmlns:a="http://schemas.openxmlformats.org/drawingml/2006/main">
            <a:off x="3371850" y="470535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Powered-wheelchair control systems and EMC testing</a:t>
            </a:r>
          </a:p>
        </p:txBody>
      </p:sp>
      <p:sp>
        <p:nvSpPr>
          <p:cNvPr id="25" name="">
            <a:extLst xmlns:a="http://schemas.openxmlformats.org/drawingml/2006/main">
              <a:ext uri="{FF2B5EF4-FFF2-40B4-BE49-F238E27FC236}">
                <a16:creationId xmlns:a16="http://schemas.microsoft.com/office/drawing/2014/main" id="{A2E354AE-6413-43C8-8A8D-9808D4784CBC}"/>
              </a:ext>
            </a:extLst>
          </p:cNvPr>
          <p:cNvSpPr>
            <a:spLocks xmlns:a="http://schemas.openxmlformats.org/drawingml/2006/main" noGrp="1"/>
          </p:cNvSpPr>
          <p:nvPr/>
        </p:nvSpPr>
        <p:spPr>
          <a:xfrm xmlns:a="http://schemas.openxmlformats.org/drawingml/2006/main">
            <a:off x="514350" y="5181600"/>
            <a:ext cx="763905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26" name="">
            <a:extLst xmlns:a="http://schemas.openxmlformats.org/drawingml/2006/main">
              <a:ext uri="{FF2B5EF4-FFF2-40B4-BE49-F238E27FC236}">
                <a16:creationId xmlns:a16="http://schemas.microsoft.com/office/drawing/2014/main" id="{7E75F748-6F82-4B81-90F5-B7C855359A50}"/>
              </a:ext>
            </a:extLst>
          </p:cNvPr>
          <p:cNvSpPr>
            <a:spLocks xmlns:a="http://schemas.openxmlformats.org/drawingml/2006/main" noGrp="1"/>
          </p:cNvSpPr>
          <p:nvPr/>
        </p:nvSpPr>
        <p:spPr>
          <a:xfrm xmlns:a="http://schemas.openxmlformats.org/drawingml/2006/main">
            <a:off x="514350" y="5314950"/>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75" b="1">
                <a:solidFill>
                  <a:srgbClr val="0A0D12"/>
                </a:solidFill>
                <a:latin typeface="Arial"/>
                <a:ea typeface="Arial"/>
                <a:cs typeface="Arial"/>
              </a:defRPr>
            </a:pPr>
            <a:r>
              <a:rPr sz="1575" b="1">
                <a:solidFill>
                  <a:srgbClr val="0A0D12"/>
                </a:solidFill>
                <a:latin typeface="Arial"/>
                <a:ea typeface="Arial"/>
                <a:cs typeface="Arial"/>
              </a:rPr>
              <a:t>IEC 81001-5-1</a:t>
            </a:r>
          </a:p>
        </p:txBody>
      </p:sp>
      <p:sp>
        <p:nvSpPr>
          <p:cNvPr id="27" name="">
            <a:extLst xmlns:a="http://schemas.openxmlformats.org/drawingml/2006/main">
              <a:ext uri="{FF2B5EF4-FFF2-40B4-BE49-F238E27FC236}">
                <a16:creationId xmlns:a16="http://schemas.microsoft.com/office/drawing/2014/main" id="{7B17448D-21D2-4FC1-BBAE-7864C9E02C24}"/>
              </a:ext>
            </a:extLst>
          </p:cNvPr>
          <p:cNvSpPr>
            <a:spLocks xmlns:a="http://schemas.openxmlformats.org/drawingml/2006/main" noGrp="1"/>
          </p:cNvSpPr>
          <p:nvPr/>
        </p:nvSpPr>
        <p:spPr>
          <a:xfrm xmlns:a="http://schemas.openxmlformats.org/drawingml/2006/main">
            <a:off x="3371850" y="529590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Secure health-software development and maintenance lifecycle</a:t>
            </a:r>
          </a:p>
        </p:txBody>
      </p:sp>
      <p:sp>
        <p:nvSpPr>
          <p:cNvPr id="28" name="">
            <a:extLst xmlns:a="http://schemas.openxmlformats.org/drawingml/2006/main">
              <a:ext uri="{FF2B5EF4-FFF2-40B4-BE49-F238E27FC236}">
                <a16:creationId xmlns:a16="http://schemas.microsoft.com/office/drawing/2014/main" id="{60C1E48D-2F56-4DF8-99F0-C06B4E773769}"/>
              </a:ext>
            </a:extLst>
          </p:cNvPr>
          <p:cNvSpPr>
            <a:spLocks xmlns:a="http://schemas.openxmlformats.org/drawingml/2006/main" noGrp="1"/>
          </p:cNvSpPr>
          <p:nvPr/>
        </p:nvSpPr>
        <p:spPr>
          <a:xfrm xmlns:a="http://schemas.openxmlformats.org/drawingml/2006/main">
            <a:off x="8477250" y="1857375"/>
            <a:ext cx="3200400" cy="3905250"/>
          </a:xfrm>
          <a:prstGeom xmlns:a="http://schemas.openxmlformats.org/drawingml/2006/main" prst="rect">
            <a:avLst/>
          </a:prstGeom>
          <a:solidFill xmlns:a="http://schemas.openxmlformats.org/drawingml/2006/main">
            <a:srgbClr val="EAF6FC"/>
          </a:solidFill>
          <a:ln xmlns:a="http://schemas.openxmlformats.org/drawingml/2006/main" w="9525">
            <a:solidFill>
              <a:srgbClr val="B7DFF3"/>
            </a:solidFill>
            <a:prstDash val="solid"/>
          </a:ln>
        </p:spPr>
      </p:sp>
      <p:sp>
        <p:nvSpPr>
          <p:cNvPr id="29" name="">
            <a:extLst xmlns:a="http://schemas.openxmlformats.org/drawingml/2006/main">
              <a:ext uri="{FF2B5EF4-FFF2-40B4-BE49-F238E27FC236}">
                <a16:creationId xmlns:a16="http://schemas.microsoft.com/office/drawing/2014/main" id="{CB4F580A-B7A0-4743-A0EF-4F72F538EDD5}"/>
              </a:ext>
            </a:extLst>
          </p:cNvPr>
          <p:cNvSpPr>
            <a:spLocks xmlns:a="http://schemas.openxmlformats.org/drawingml/2006/main" noGrp="1"/>
          </p:cNvSpPr>
          <p:nvPr/>
        </p:nvSpPr>
        <p:spPr>
          <a:xfrm xmlns:a="http://schemas.openxmlformats.org/drawingml/2006/main">
            <a:off x="8763000" y="2143125"/>
            <a:ext cx="26193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1257C7"/>
                </a:solidFill>
                <a:latin typeface="Arial"/>
                <a:ea typeface="Arial"/>
                <a:cs typeface="Arial"/>
              </a:defRPr>
            </a:pPr>
            <a:r>
              <a:rPr sz="1350" b="1">
                <a:solidFill>
                  <a:srgbClr val="1257C7"/>
                </a:solidFill>
                <a:latin typeface="Arial"/>
                <a:ea typeface="Arial"/>
                <a:cs typeface="Arial"/>
              </a:rPr>
              <a:t>REGULATORY CAVEAT</a:t>
            </a:r>
          </a:p>
        </p:txBody>
      </p:sp>
      <p:sp>
        <p:nvSpPr>
          <p:cNvPr id="30" name="">
            <a:extLst xmlns:a="http://schemas.openxmlformats.org/drawingml/2006/main">
              <a:ext uri="{FF2B5EF4-FFF2-40B4-BE49-F238E27FC236}">
                <a16:creationId xmlns:a16="http://schemas.microsoft.com/office/drawing/2014/main" id="{D55887A3-D3C1-41B0-909E-943ECEA30465}"/>
              </a:ext>
            </a:extLst>
          </p:cNvPr>
          <p:cNvSpPr>
            <a:spLocks xmlns:a="http://schemas.openxmlformats.org/drawingml/2006/main" noGrp="1"/>
          </p:cNvSpPr>
          <p:nvPr/>
        </p:nvSpPr>
        <p:spPr>
          <a:xfrm xmlns:a="http://schemas.openxmlformats.org/drawingml/2006/main">
            <a:off x="8763000" y="2628900"/>
            <a:ext cx="261937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2250" b="1">
                <a:solidFill>
                  <a:srgbClr val="0A0D12"/>
                </a:solidFill>
                <a:latin typeface="Arial"/>
                <a:ea typeface="Arial"/>
                <a:cs typeface="Arial"/>
              </a:defRPr>
            </a:pPr>
            <a:r>
              <a:rPr sz="2250" b="1">
                <a:solidFill>
                  <a:srgbClr val="0A0D12"/>
                </a:solidFill>
                <a:latin typeface="Arial"/>
                <a:ea typeface="Arial"/>
                <a:cs typeface="Arial"/>
              </a:rPr>
              <a:t>The final route cannot be assumed today.</a:t>
            </a:r>
          </a:p>
        </p:txBody>
      </p:sp>
      <p:sp>
        <p:nvSpPr>
          <p:cNvPr id="31" name="">
            <a:extLst xmlns:a="http://schemas.openxmlformats.org/drawingml/2006/main">
              <a:ext uri="{FF2B5EF4-FFF2-40B4-BE49-F238E27FC236}">
                <a16:creationId xmlns:a16="http://schemas.microsoft.com/office/drawing/2014/main" id="{F23C73D8-C690-423E-8A8D-091EB96C163C}"/>
              </a:ext>
            </a:extLst>
          </p:cNvPr>
          <p:cNvSpPr>
            <a:spLocks xmlns:a="http://schemas.openxmlformats.org/drawingml/2006/main" noGrp="1"/>
          </p:cNvSpPr>
          <p:nvPr/>
        </p:nvSpPr>
        <p:spPr>
          <a:xfrm xmlns:a="http://schemas.openxmlformats.org/drawingml/2006/main">
            <a:off x="8763000" y="3600450"/>
            <a:ext cx="25717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5E6875"/>
                </a:solidFill>
                <a:latin typeface="Arial"/>
                <a:ea typeface="Arial"/>
                <a:cs typeface="Arial"/>
              </a:defRPr>
            </a:pPr>
            <a:r>
              <a:rPr sz="1650" b="0">
                <a:solidFill>
                  <a:srgbClr val="5E6875"/>
                </a:solidFill>
                <a:latin typeface="Arial"/>
                <a:ea typeface="Arial"/>
                <a:cs typeface="Arial"/>
              </a:rPr>
              <a:t>It depends on intended purpose, system boundary, supported wheelchair platform and device classification.</a:t>
            </a:r>
          </a:p>
        </p:txBody>
      </p:sp>
      <p:sp>
        <p:nvSpPr>
          <p:cNvPr id="32" name="">
            <a:extLst xmlns:a="http://schemas.openxmlformats.org/drawingml/2006/main">
              <a:ext uri="{FF2B5EF4-FFF2-40B4-BE49-F238E27FC236}">
                <a16:creationId xmlns:a16="http://schemas.microsoft.com/office/drawing/2014/main" id="{E9960483-7E3D-4350-AA2E-0530350F526D}"/>
              </a:ext>
            </a:extLst>
          </p:cNvPr>
          <p:cNvSpPr>
            <a:spLocks xmlns:a="http://schemas.openxmlformats.org/drawingml/2006/main" noGrp="1"/>
          </p:cNvSpPr>
          <p:nvPr/>
        </p:nvSpPr>
        <p:spPr>
          <a:xfrm xmlns:a="http://schemas.openxmlformats.org/drawingml/2006/main">
            <a:off x="8763000" y="5067300"/>
            <a:ext cx="2571750" cy="0"/>
          </a:xfrm>
          <a:prstGeom xmlns:a="http://schemas.openxmlformats.org/drawingml/2006/main" prst="line">
            <a:avLst/>
          </a:prstGeom>
          <a:noFill xmlns:a="http://schemas.openxmlformats.org/drawingml/2006/main"/>
          <a:ln xmlns:a="http://schemas.openxmlformats.org/drawingml/2006/main" w="38100">
            <a:solidFill>
              <a:srgbClr val="3D8DFF"/>
            </a:solidFill>
            <a:prstDash val="solid"/>
          </a:ln>
        </p:spPr>
      </p:sp>
      <p:sp>
        <p:nvSpPr>
          <p:cNvPr id="33" name="">
            <a:extLst xmlns:a="http://schemas.openxmlformats.org/drawingml/2006/main">
              <a:ext uri="{FF2B5EF4-FFF2-40B4-BE49-F238E27FC236}">
                <a16:creationId xmlns:a16="http://schemas.microsoft.com/office/drawing/2014/main" id="{19EB0E84-548F-4F81-9065-9B6C79A07437}"/>
              </a:ext>
            </a:extLst>
          </p:cNvPr>
          <p:cNvSpPr>
            <a:spLocks xmlns:a="http://schemas.openxmlformats.org/drawingml/2006/main" noGrp="1"/>
          </p:cNvSpPr>
          <p:nvPr/>
        </p:nvSpPr>
        <p:spPr>
          <a:xfrm xmlns:a="http://schemas.openxmlformats.org/drawingml/2006/main">
            <a:off x="8763000" y="5219700"/>
            <a:ext cx="2571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425" b="1">
                <a:solidFill>
                  <a:srgbClr val="1257C7"/>
                </a:solidFill>
                <a:latin typeface="Arial"/>
                <a:ea typeface="Arial"/>
                <a:cs typeface="Arial"/>
              </a:defRPr>
            </a:pPr>
            <a:r>
              <a:rPr sz="1425" b="1">
                <a:solidFill>
                  <a:srgbClr val="1257C7"/>
                </a:solidFill>
                <a:latin typeface="Arial"/>
                <a:ea typeface="Arial"/>
                <a:cs typeface="Arial"/>
              </a:rPr>
              <a:t>Specialist determination is a first-60-day deliverable.</a:t>
            </a:r>
          </a:p>
        </p:txBody>
      </p:sp>
    </p:spTree>
    <p:extLst>
      <p:ext uri="{BB962C8B-B14F-4D97-AF65-F5344CB8AC3E}">
        <p14:creationId xmlns:p14="http://schemas.microsoft.com/office/powerpoint/2010/main" val="130360203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nextsynapse-wordmark">
            <a:extLst xmlns:a="http://schemas.openxmlformats.org/drawingml/2006/main">
              <a:ext uri="{FF2B5EF4-FFF2-40B4-BE49-F238E27FC236}">
                <a16:creationId xmlns:a16="http://schemas.microsoft.com/office/drawing/2014/main" id="{6DDB9247-6EA0-4F70-91D5-76DBCE95CD42}"/>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0A0D12"/>
                </a:solidFill>
                <a:latin typeface="Arial"/>
                <a:ea typeface="Arial"/>
                <a:cs typeface="Arial"/>
              </a:defRPr>
            </a:pPr>
            <a:r>
              <a:rPr sz="1350" b="1">
                <a:solidFill>
                  <a:srgbClr val="0A0D12"/>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5DBDAD14-1484-4A13-A98A-A0E797D05E6A}"/>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slide-13-title">
            <a:extLst xmlns:a="http://schemas.openxmlformats.org/drawingml/2006/main">
              <a:ext uri="{FF2B5EF4-FFF2-40B4-BE49-F238E27FC236}">
                <a16:creationId xmlns:a16="http://schemas.microsoft.com/office/drawing/2014/main" id="{DF43396C-52AA-424C-9000-2178D079F7A0}"/>
              </a:ext>
            </a:extLst>
          </p:cNvPr>
          <p:cNvSpPr>
            <a:spLocks xmlns:a="http://schemas.openxmlformats.org/drawingml/2006/main" noGrp="1"/>
          </p:cNvSpPr>
          <p:nvPr/>
        </p:nvSpPr>
        <p:spPr>
          <a:xfrm xmlns:a="http://schemas.openxmlformats.org/drawingml/2006/main">
            <a:off x="514350" y="723900"/>
            <a:ext cx="11163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3600" b="1">
                <a:solidFill>
                  <a:srgbClr val="0A0D12"/>
                </a:solidFill>
                <a:latin typeface="Arial"/>
                <a:ea typeface="Arial"/>
                <a:cs typeface="Arial"/>
              </a:defRPr>
            </a:pPr>
            <a:r>
              <a:rPr sz="3600" b="1">
                <a:solidFill>
                  <a:srgbClr val="0A0D12"/>
                </a:solidFill>
                <a:latin typeface="Arial"/>
                <a:ea typeface="Arial"/>
                <a:cs typeface="Arial"/>
              </a:rPr>
              <a:t>Five risks are designed out before launch</a:t>
            </a:r>
          </a:p>
        </p:txBody>
      </p:sp>
      <p:sp>
        <p:nvSpPr>
          <p:cNvPr id="4" name="">
            <a:extLst xmlns:a="http://schemas.openxmlformats.org/drawingml/2006/main">
              <a:ext uri="{FF2B5EF4-FFF2-40B4-BE49-F238E27FC236}">
                <a16:creationId xmlns:a16="http://schemas.microsoft.com/office/drawing/2014/main" id="{844921CD-54B3-4187-9665-F181113081D3}"/>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D7DADE"/>
            </a:solidFill>
            <a:prstDash val="solid"/>
          </a:ln>
        </p:spPr>
      </p:sp>
      <p:sp>
        <p:nvSpPr>
          <p:cNvPr id="5" name="">
            <a:extLst xmlns:a="http://schemas.openxmlformats.org/drawingml/2006/main">
              <a:ext uri="{FF2B5EF4-FFF2-40B4-BE49-F238E27FC236}">
                <a16:creationId xmlns:a16="http://schemas.microsoft.com/office/drawing/2014/main" id="{F7396411-33C5-44A9-8196-560049BD3625}"/>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717A85"/>
                </a:solidFill>
                <a:latin typeface="Arial"/>
                <a:ea typeface="Arial"/>
                <a:cs typeface="Arial"/>
              </a:defRPr>
            </a:pPr>
            <a:r>
              <a:rPr sz="1050" b="1">
                <a:solidFill>
                  <a:srgbClr val="717A85"/>
                </a:solidFill>
                <a:latin typeface="Arial"/>
                <a:ea typeface="Arial"/>
                <a:cs typeface="Arial"/>
              </a:rPr>
              <a:t>CHF 1.5M PRODUCTIZATION PLAN  •  18 MONTHS</a:t>
            </a:r>
          </a:p>
        </p:txBody>
      </p:sp>
      <p:sp>
        <p:nvSpPr>
          <p:cNvPr id="6" name="">
            <a:extLst xmlns:a="http://schemas.openxmlformats.org/drawingml/2006/main">
              <a:ext uri="{FF2B5EF4-FFF2-40B4-BE49-F238E27FC236}">
                <a16:creationId xmlns:a16="http://schemas.microsoft.com/office/drawing/2014/main" id="{6B5D9E88-E87D-436F-BFB1-FAA2E3EAA46C}"/>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0A0D12"/>
                </a:solidFill>
                <a:latin typeface="Arial"/>
                <a:ea typeface="Arial"/>
                <a:cs typeface="Arial"/>
              </a:defRPr>
            </a:pPr>
            <a:r>
              <a:rPr sz="1050" b="1">
                <a:solidFill>
                  <a:srgbClr val="0A0D12"/>
                </a:solidFill>
                <a:latin typeface="Arial"/>
                <a:ea typeface="Arial"/>
                <a:cs typeface="Arial"/>
              </a:rPr>
              <a:t>13</a:t>
            </a:r>
          </a:p>
        </p:txBody>
      </p:sp>
      <p:sp>
        <p:nvSpPr>
          <p:cNvPr id="7" name="">
            <a:extLst xmlns:a="http://schemas.openxmlformats.org/drawingml/2006/main">
              <a:ext uri="{FF2B5EF4-FFF2-40B4-BE49-F238E27FC236}">
                <a16:creationId xmlns:a16="http://schemas.microsoft.com/office/drawing/2014/main" id="{53FAB465-E431-494C-8C85-4FDF84C97000}"/>
              </a:ext>
            </a:extLst>
          </p:cNvPr>
          <p:cNvSpPr>
            <a:spLocks xmlns:a="http://schemas.openxmlformats.org/drawingml/2006/main" noGrp="1"/>
          </p:cNvSpPr>
          <p:nvPr/>
        </p:nvSpPr>
        <p:spPr>
          <a:xfrm xmlns:a="http://schemas.openxmlformats.org/drawingml/2006/main">
            <a:off x="514350" y="1828800"/>
            <a:ext cx="2190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RISK</a:t>
            </a:r>
          </a:p>
        </p:txBody>
      </p:sp>
      <p:sp>
        <p:nvSpPr>
          <p:cNvPr id="8" name="">
            <a:extLst xmlns:a="http://schemas.openxmlformats.org/drawingml/2006/main">
              <a:ext uri="{FF2B5EF4-FFF2-40B4-BE49-F238E27FC236}">
                <a16:creationId xmlns:a16="http://schemas.microsoft.com/office/drawing/2014/main" id="{2AF41329-2754-4F6C-9920-44CC5E8E4DF0}"/>
              </a:ext>
            </a:extLst>
          </p:cNvPr>
          <p:cNvSpPr>
            <a:spLocks xmlns:a="http://schemas.openxmlformats.org/drawingml/2006/main" noGrp="1"/>
          </p:cNvSpPr>
          <p:nvPr/>
        </p:nvSpPr>
        <p:spPr>
          <a:xfrm xmlns:a="http://schemas.openxmlformats.org/drawingml/2006/main">
            <a:off x="3105150" y="18288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DESIGN RESPONSE</a:t>
            </a:r>
          </a:p>
        </p:txBody>
      </p:sp>
      <p:sp>
        <p:nvSpPr>
          <p:cNvPr id="9" name="">
            <a:extLst xmlns:a="http://schemas.openxmlformats.org/drawingml/2006/main">
              <a:ext uri="{FF2B5EF4-FFF2-40B4-BE49-F238E27FC236}">
                <a16:creationId xmlns:a16="http://schemas.microsoft.com/office/drawing/2014/main" id="{5E4832AF-2806-4DC0-90D0-C1B61F38D5DA}"/>
              </a:ext>
            </a:extLst>
          </p:cNvPr>
          <p:cNvSpPr>
            <a:spLocks xmlns:a="http://schemas.openxmlformats.org/drawingml/2006/main" noGrp="1"/>
          </p:cNvSpPr>
          <p:nvPr/>
        </p:nvSpPr>
        <p:spPr>
          <a:xfrm xmlns:a="http://schemas.openxmlformats.org/drawingml/2006/main">
            <a:off x="8763000" y="182880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200" b="1">
                <a:solidFill>
                  <a:srgbClr val="5E6875"/>
                </a:solidFill>
                <a:latin typeface="Arial"/>
                <a:ea typeface="Arial"/>
                <a:cs typeface="Arial"/>
              </a:defRPr>
            </a:pPr>
            <a:r>
              <a:rPr sz="1200" b="1">
                <a:solidFill>
                  <a:srgbClr val="5E6875"/>
                </a:solidFill>
                <a:latin typeface="Arial"/>
                <a:ea typeface="Arial"/>
                <a:cs typeface="Arial"/>
              </a:rPr>
              <a:t>EVIDENCE GATE</a:t>
            </a:r>
          </a:p>
        </p:txBody>
      </p:sp>
      <p:sp>
        <p:nvSpPr>
          <p:cNvPr id="10" name="">
            <a:extLst xmlns:a="http://schemas.openxmlformats.org/drawingml/2006/main">
              <a:ext uri="{FF2B5EF4-FFF2-40B4-BE49-F238E27FC236}">
                <a16:creationId xmlns:a16="http://schemas.microsoft.com/office/drawing/2014/main" id="{50648687-D67B-44C9-834E-D81F92483D7B}"/>
              </a:ext>
            </a:extLst>
          </p:cNvPr>
          <p:cNvSpPr>
            <a:spLocks xmlns:a="http://schemas.openxmlformats.org/drawingml/2006/main" noGrp="1"/>
          </p:cNvSpPr>
          <p:nvPr/>
        </p:nvSpPr>
        <p:spPr>
          <a:xfrm xmlns:a="http://schemas.openxmlformats.org/drawingml/2006/main">
            <a:off x="514350" y="2209800"/>
            <a:ext cx="11163300" cy="6286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AA8BBC4-B520-426D-A83B-8C77EE9D7AC8}"/>
              </a:ext>
            </a:extLst>
          </p:cNvPr>
          <p:cNvSpPr>
            <a:spLocks xmlns:a="http://schemas.openxmlformats.org/drawingml/2006/main" noGrp="1"/>
          </p:cNvSpPr>
          <p:nvPr/>
        </p:nvSpPr>
        <p:spPr>
          <a:xfrm xmlns:a="http://schemas.openxmlformats.org/drawingml/2006/main">
            <a:off x="723900" y="233362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1">
                <a:solidFill>
                  <a:srgbClr val="0A0D12"/>
                </a:solidFill>
                <a:latin typeface="Arial"/>
                <a:ea typeface="Arial"/>
                <a:cs typeface="Arial"/>
              </a:defRPr>
            </a:pPr>
            <a:r>
              <a:rPr sz="1650" b="1">
                <a:solidFill>
                  <a:srgbClr val="0A0D12"/>
                </a:solidFill>
                <a:latin typeface="Arial"/>
                <a:ea typeface="Arial"/>
                <a:cs typeface="Arial"/>
              </a:rPr>
              <a:t>User variability</a:t>
            </a:r>
          </a:p>
        </p:txBody>
      </p:sp>
      <p:sp>
        <p:nvSpPr>
          <p:cNvPr id="12" name="">
            <a:extLst xmlns:a="http://schemas.openxmlformats.org/drawingml/2006/main">
              <a:ext uri="{FF2B5EF4-FFF2-40B4-BE49-F238E27FC236}">
                <a16:creationId xmlns:a16="http://schemas.microsoft.com/office/drawing/2014/main" id="{CCFE5B21-D85B-4615-900D-D96FCF25C251}"/>
              </a:ext>
            </a:extLst>
          </p:cNvPr>
          <p:cNvSpPr>
            <a:spLocks xmlns:a="http://schemas.openxmlformats.org/drawingml/2006/main" noGrp="1"/>
          </p:cNvSpPr>
          <p:nvPr/>
        </p:nvSpPr>
        <p:spPr>
          <a:xfrm xmlns:a="http://schemas.openxmlformats.org/drawingml/2006/main">
            <a:off x="3105150" y="2305050"/>
            <a:ext cx="5238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Fast calibration, personalization, signal-quality checks and confidence gating</a:t>
            </a:r>
          </a:p>
        </p:txBody>
      </p:sp>
      <p:sp>
        <p:nvSpPr>
          <p:cNvPr id="13" name="">
            <a:extLst xmlns:a="http://schemas.openxmlformats.org/drawingml/2006/main">
              <a:ext uri="{FF2B5EF4-FFF2-40B4-BE49-F238E27FC236}">
                <a16:creationId xmlns:a16="http://schemas.microsoft.com/office/drawing/2014/main" id="{5ACACCD4-D77D-4DAA-BF02-E28DC8A7F4DE}"/>
              </a:ext>
            </a:extLst>
          </p:cNvPr>
          <p:cNvSpPr>
            <a:spLocks xmlns:a="http://schemas.openxmlformats.org/drawingml/2006/main" noGrp="1"/>
          </p:cNvSpPr>
          <p:nvPr/>
        </p:nvSpPr>
        <p:spPr>
          <a:xfrm xmlns:a="http://schemas.openxmlformats.org/drawingml/2006/main">
            <a:off x="8763000" y="2333625"/>
            <a:ext cx="257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1">
                <a:solidFill>
                  <a:srgbClr val="0A0D12"/>
                </a:solidFill>
                <a:latin typeface="Arial"/>
                <a:ea typeface="Arial"/>
                <a:cs typeface="Arial"/>
              </a:defRPr>
            </a:pPr>
            <a:r>
              <a:rPr sz="1500" b="1">
                <a:solidFill>
                  <a:srgbClr val="0A0D12"/>
                </a:solidFill>
                <a:latin typeface="Arial"/>
                <a:ea typeface="Arial"/>
                <a:cs typeface="Arial"/>
              </a:rPr>
              <a:t>Locked multi-user protocol</a:t>
            </a:r>
          </a:p>
        </p:txBody>
      </p:sp>
      <p:sp>
        <p:nvSpPr>
          <p:cNvPr id="14" name="">
            <a:extLst xmlns:a="http://schemas.openxmlformats.org/drawingml/2006/main">
              <a:ext uri="{FF2B5EF4-FFF2-40B4-BE49-F238E27FC236}">
                <a16:creationId xmlns:a16="http://schemas.microsoft.com/office/drawing/2014/main" id="{2EB56799-B67B-43F9-8CAB-7BDAED990C0E}"/>
              </a:ext>
            </a:extLst>
          </p:cNvPr>
          <p:cNvSpPr>
            <a:spLocks xmlns:a="http://schemas.openxmlformats.org/drawingml/2006/main" noGrp="1"/>
          </p:cNvSpPr>
          <p:nvPr/>
        </p:nvSpPr>
        <p:spPr>
          <a:xfrm xmlns:a="http://schemas.openxmlformats.org/drawingml/2006/main">
            <a:off x="514350" y="2952750"/>
            <a:ext cx="11163300" cy="628650"/>
          </a:xfrm>
          <a:prstGeom xmlns:a="http://schemas.openxmlformats.org/drawingml/2006/main" prst="rect">
            <a:avLst/>
          </a:prstGeom>
          <a:solidFill xmlns:a="http://schemas.openxmlformats.org/drawingml/2006/main">
            <a:srgbClr val="EAF6F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CBE95BC-E3B7-4915-A2FE-DEBDED093E4A}"/>
              </a:ext>
            </a:extLst>
          </p:cNvPr>
          <p:cNvSpPr>
            <a:spLocks xmlns:a="http://schemas.openxmlformats.org/drawingml/2006/main" noGrp="1"/>
          </p:cNvSpPr>
          <p:nvPr/>
        </p:nvSpPr>
        <p:spPr>
          <a:xfrm xmlns:a="http://schemas.openxmlformats.org/drawingml/2006/main">
            <a:off x="723900" y="307657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1">
                <a:solidFill>
                  <a:srgbClr val="1257C7"/>
                </a:solidFill>
                <a:latin typeface="Arial"/>
                <a:ea typeface="Arial"/>
                <a:cs typeface="Arial"/>
              </a:defRPr>
            </a:pPr>
            <a:r>
              <a:rPr sz="1650" b="1">
                <a:solidFill>
                  <a:srgbClr val="1257C7"/>
                </a:solidFill>
                <a:latin typeface="Arial"/>
                <a:ea typeface="Arial"/>
                <a:cs typeface="Arial"/>
              </a:rPr>
              <a:t>Unintended motion</a:t>
            </a:r>
          </a:p>
        </p:txBody>
      </p:sp>
      <p:sp>
        <p:nvSpPr>
          <p:cNvPr id="16" name="">
            <a:extLst xmlns:a="http://schemas.openxmlformats.org/drawingml/2006/main">
              <a:ext uri="{FF2B5EF4-FFF2-40B4-BE49-F238E27FC236}">
                <a16:creationId xmlns:a16="http://schemas.microsoft.com/office/drawing/2014/main" id="{5C6E5437-21FB-4977-B457-C76AE0C69DD8}"/>
              </a:ext>
            </a:extLst>
          </p:cNvPr>
          <p:cNvSpPr>
            <a:spLocks xmlns:a="http://schemas.openxmlformats.org/drawingml/2006/main" noGrp="1"/>
          </p:cNvSpPr>
          <p:nvPr/>
        </p:nvSpPr>
        <p:spPr>
          <a:xfrm xmlns:a="http://schemas.openxmlformats.org/drawingml/2006/main">
            <a:off x="3105150" y="3048000"/>
            <a:ext cx="5238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Independent safety supervisor, safe stop, caregiver override and misuse analysis</a:t>
            </a:r>
          </a:p>
        </p:txBody>
      </p:sp>
      <p:sp>
        <p:nvSpPr>
          <p:cNvPr id="17" name="">
            <a:extLst xmlns:a="http://schemas.openxmlformats.org/drawingml/2006/main">
              <a:ext uri="{FF2B5EF4-FFF2-40B4-BE49-F238E27FC236}">
                <a16:creationId xmlns:a16="http://schemas.microsoft.com/office/drawing/2014/main" id="{0B9D4236-D5E3-4F8B-9EB6-AA7FE6AA73A0}"/>
              </a:ext>
            </a:extLst>
          </p:cNvPr>
          <p:cNvSpPr>
            <a:spLocks xmlns:a="http://schemas.openxmlformats.org/drawingml/2006/main" noGrp="1"/>
          </p:cNvSpPr>
          <p:nvPr/>
        </p:nvSpPr>
        <p:spPr>
          <a:xfrm xmlns:a="http://schemas.openxmlformats.org/drawingml/2006/main">
            <a:off x="8763000" y="3076575"/>
            <a:ext cx="257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1">
                <a:solidFill>
                  <a:srgbClr val="1257C7"/>
                </a:solidFill>
                <a:latin typeface="Arial"/>
                <a:ea typeface="Arial"/>
                <a:cs typeface="Arial"/>
              </a:defRPr>
            </a:pPr>
            <a:r>
              <a:rPr sz="1500" b="1">
                <a:solidFill>
                  <a:srgbClr val="1257C7"/>
                </a:solidFill>
                <a:latin typeface="Arial"/>
                <a:ea typeface="Arial"/>
                <a:cs typeface="Arial"/>
              </a:rPr>
              <a:t>Hazard + HIL verification</a:t>
            </a:r>
          </a:p>
        </p:txBody>
      </p:sp>
      <p:sp>
        <p:nvSpPr>
          <p:cNvPr id="18" name="">
            <a:extLst xmlns:a="http://schemas.openxmlformats.org/drawingml/2006/main">
              <a:ext uri="{FF2B5EF4-FFF2-40B4-BE49-F238E27FC236}">
                <a16:creationId xmlns:a16="http://schemas.microsoft.com/office/drawing/2014/main" id="{643AD7DA-8FDC-4F9B-870A-9837D415DFEB}"/>
              </a:ext>
            </a:extLst>
          </p:cNvPr>
          <p:cNvSpPr>
            <a:spLocks xmlns:a="http://schemas.openxmlformats.org/drawingml/2006/main" noGrp="1"/>
          </p:cNvSpPr>
          <p:nvPr/>
        </p:nvSpPr>
        <p:spPr>
          <a:xfrm xmlns:a="http://schemas.openxmlformats.org/drawingml/2006/main">
            <a:off x="514350" y="3695700"/>
            <a:ext cx="11163300" cy="6286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9C93506-04E3-47EB-8A01-FD211FFC67C9}"/>
              </a:ext>
            </a:extLst>
          </p:cNvPr>
          <p:cNvSpPr>
            <a:spLocks xmlns:a="http://schemas.openxmlformats.org/drawingml/2006/main" noGrp="1"/>
          </p:cNvSpPr>
          <p:nvPr/>
        </p:nvSpPr>
        <p:spPr>
          <a:xfrm xmlns:a="http://schemas.openxmlformats.org/drawingml/2006/main">
            <a:off x="723900" y="381952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1">
                <a:solidFill>
                  <a:srgbClr val="0A0D12"/>
                </a:solidFill>
                <a:latin typeface="Arial"/>
                <a:ea typeface="Arial"/>
                <a:cs typeface="Arial"/>
              </a:defRPr>
            </a:pPr>
            <a:r>
              <a:rPr sz="1650" b="1">
                <a:solidFill>
                  <a:srgbClr val="0A0D12"/>
                </a:solidFill>
                <a:latin typeface="Arial"/>
                <a:ea typeface="Arial"/>
                <a:cs typeface="Arial"/>
              </a:rPr>
              <a:t>Platform fragmentation</a:t>
            </a:r>
          </a:p>
        </p:txBody>
      </p:sp>
      <p:sp>
        <p:nvSpPr>
          <p:cNvPr id="20" name="">
            <a:extLst xmlns:a="http://schemas.openxmlformats.org/drawingml/2006/main">
              <a:ext uri="{FF2B5EF4-FFF2-40B4-BE49-F238E27FC236}">
                <a16:creationId xmlns:a16="http://schemas.microsoft.com/office/drawing/2014/main" id="{501805E1-17D2-4E60-BC37-EF2495440D3E}"/>
              </a:ext>
            </a:extLst>
          </p:cNvPr>
          <p:cNvSpPr>
            <a:spLocks xmlns:a="http://schemas.openxmlformats.org/drawingml/2006/main" noGrp="1"/>
          </p:cNvSpPr>
          <p:nvPr/>
        </p:nvSpPr>
        <p:spPr>
          <a:xfrm xmlns:a="http://schemas.openxmlformats.org/drawingml/2006/main">
            <a:off x="3105150" y="3790950"/>
            <a:ext cx="5238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Start with 1–2 platforms; isolate interfaces behind a modular gateway</a:t>
            </a:r>
          </a:p>
        </p:txBody>
      </p:sp>
      <p:sp>
        <p:nvSpPr>
          <p:cNvPr id="21" name="">
            <a:extLst xmlns:a="http://schemas.openxmlformats.org/drawingml/2006/main">
              <a:ext uri="{FF2B5EF4-FFF2-40B4-BE49-F238E27FC236}">
                <a16:creationId xmlns:a16="http://schemas.microsoft.com/office/drawing/2014/main" id="{35D315BC-42A0-4A81-AD91-0C13E9534922}"/>
              </a:ext>
            </a:extLst>
          </p:cNvPr>
          <p:cNvSpPr>
            <a:spLocks xmlns:a="http://schemas.openxmlformats.org/drawingml/2006/main" noGrp="1"/>
          </p:cNvSpPr>
          <p:nvPr/>
        </p:nvSpPr>
        <p:spPr>
          <a:xfrm xmlns:a="http://schemas.openxmlformats.org/drawingml/2006/main">
            <a:off x="8763000" y="3819525"/>
            <a:ext cx="257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1">
                <a:solidFill>
                  <a:srgbClr val="0A0D12"/>
                </a:solidFill>
                <a:latin typeface="Arial"/>
                <a:ea typeface="Arial"/>
                <a:cs typeface="Arial"/>
              </a:defRPr>
            </a:pPr>
            <a:r>
              <a:rPr sz="1500" b="1">
                <a:solidFill>
                  <a:srgbClr val="0A0D12"/>
                </a:solidFill>
                <a:latin typeface="Arial"/>
                <a:ea typeface="Arial"/>
                <a:cs typeface="Arial"/>
              </a:rPr>
              <a:t>Integration verification</a:t>
            </a:r>
          </a:p>
        </p:txBody>
      </p:sp>
      <p:sp>
        <p:nvSpPr>
          <p:cNvPr id="22" name="">
            <a:extLst xmlns:a="http://schemas.openxmlformats.org/drawingml/2006/main">
              <a:ext uri="{FF2B5EF4-FFF2-40B4-BE49-F238E27FC236}">
                <a16:creationId xmlns:a16="http://schemas.microsoft.com/office/drawing/2014/main" id="{BFF5559E-18FB-4D18-BCDE-7D6E61882B12}"/>
              </a:ext>
            </a:extLst>
          </p:cNvPr>
          <p:cNvSpPr>
            <a:spLocks xmlns:a="http://schemas.openxmlformats.org/drawingml/2006/main" noGrp="1"/>
          </p:cNvSpPr>
          <p:nvPr/>
        </p:nvSpPr>
        <p:spPr>
          <a:xfrm xmlns:a="http://schemas.openxmlformats.org/drawingml/2006/main">
            <a:off x="514350" y="4438650"/>
            <a:ext cx="11163300" cy="6286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EA98AAA-9566-4ECB-8E41-9C96E980A23C}"/>
              </a:ext>
            </a:extLst>
          </p:cNvPr>
          <p:cNvSpPr>
            <a:spLocks xmlns:a="http://schemas.openxmlformats.org/drawingml/2006/main" noGrp="1"/>
          </p:cNvSpPr>
          <p:nvPr/>
        </p:nvSpPr>
        <p:spPr>
          <a:xfrm xmlns:a="http://schemas.openxmlformats.org/drawingml/2006/main">
            <a:off x="723900" y="456247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1">
                <a:solidFill>
                  <a:srgbClr val="0A0D12"/>
                </a:solidFill>
                <a:latin typeface="Arial"/>
                <a:ea typeface="Arial"/>
                <a:cs typeface="Arial"/>
              </a:defRPr>
            </a:pPr>
            <a:r>
              <a:rPr sz="1650" b="1">
                <a:solidFill>
                  <a:srgbClr val="0A0D12"/>
                </a:solidFill>
                <a:latin typeface="Arial"/>
                <a:ea typeface="Arial"/>
                <a:cs typeface="Arial"/>
              </a:rPr>
              <a:t>Regulatory rework</a:t>
            </a:r>
          </a:p>
        </p:txBody>
      </p:sp>
      <p:sp>
        <p:nvSpPr>
          <p:cNvPr id="24" name="">
            <a:extLst xmlns:a="http://schemas.openxmlformats.org/drawingml/2006/main">
              <a:ext uri="{FF2B5EF4-FFF2-40B4-BE49-F238E27FC236}">
                <a16:creationId xmlns:a16="http://schemas.microsoft.com/office/drawing/2014/main" id="{0ABC2E60-134C-477A-8BD4-D4152D143019}"/>
              </a:ext>
            </a:extLst>
          </p:cNvPr>
          <p:cNvSpPr>
            <a:spLocks xmlns:a="http://schemas.openxmlformats.org/drawingml/2006/main" noGrp="1"/>
          </p:cNvSpPr>
          <p:nvPr/>
        </p:nvSpPr>
        <p:spPr>
          <a:xfrm xmlns:a="http://schemas.openxmlformats.org/drawingml/2006/main">
            <a:off x="3105150" y="4533900"/>
            <a:ext cx="5238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RA/QA ownership from month one and traceable design controls</a:t>
            </a:r>
          </a:p>
        </p:txBody>
      </p:sp>
      <p:sp>
        <p:nvSpPr>
          <p:cNvPr id="25" name="">
            <a:extLst xmlns:a="http://schemas.openxmlformats.org/drawingml/2006/main">
              <a:ext uri="{FF2B5EF4-FFF2-40B4-BE49-F238E27FC236}">
                <a16:creationId xmlns:a16="http://schemas.microsoft.com/office/drawing/2014/main" id="{A855C844-7A6D-43F5-9C8F-E12C9436D950}"/>
              </a:ext>
            </a:extLst>
          </p:cNvPr>
          <p:cNvSpPr>
            <a:spLocks xmlns:a="http://schemas.openxmlformats.org/drawingml/2006/main" noGrp="1"/>
          </p:cNvSpPr>
          <p:nvPr/>
        </p:nvSpPr>
        <p:spPr>
          <a:xfrm xmlns:a="http://schemas.openxmlformats.org/drawingml/2006/main">
            <a:off x="8763000" y="4562475"/>
            <a:ext cx="257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1">
                <a:solidFill>
                  <a:srgbClr val="0A0D12"/>
                </a:solidFill>
                <a:latin typeface="Arial"/>
                <a:ea typeface="Arial"/>
                <a:cs typeface="Arial"/>
              </a:defRPr>
            </a:pPr>
            <a:r>
              <a:rPr sz="1500" b="1">
                <a:solidFill>
                  <a:srgbClr val="0A0D12"/>
                </a:solidFill>
                <a:latin typeface="Arial"/>
                <a:ea typeface="Arial"/>
                <a:cs typeface="Arial"/>
              </a:rPr>
              <a:t>G1 route + full V&amp;V</a:t>
            </a:r>
          </a:p>
        </p:txBody>
      </p:sp>
      <p:sp>
        <p:nvSpPr>
          <p:cNvPr id="26" name="">
            <a:extLst xmlns:a="http://schemas.openxmlformats.org/drawingml/2006/main">
              <a:ext uri="{FF2B5EF4-FFF2-40B4-BE49-F238E27FC236}">
                <a16:creationId xmlns:a16="http://schemas.microsoft.com/office/drawing/2014/main" id="{6C290B6F-13E1-48AE-9F2A-258BFC38155F}"/>
              </a:ext>
            </a:extLst>
          </p:cNvPr>
          <p:cNvSpPr>
            <a:spLocks xmlns:a="http://schemas.openxmlformats.org/drawingml/2006/main" noGrp="1"/>
          </p:cNvSpPr>
          <p:nvPr/>
        </p:nvSpPr>
        <p:spPr>
          <a:xfrm xmlns:a="http://schemas.openxmlformats.org/drawingml/2006/main">
            <a:off x="514350" y="5181600"/>
            <a:ext cx="11163300" cy="628650"/>
          </a:xfrm>
          <a:prstGeom xmlns:a="http://schemas.openxmlformats.org/drawingml/2006/main" prst="rect">
            <a:avLst/>
          </a:prstGeom>
          <a:solidFill xmlns:a="http://schemas.openxmlformats.org/drawingml/2006/main">
            <a:srgbClr val="F2F4F7"/>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46CB379E-C323-4456-BC28-C3EDE0D6D873}"/>
              </a:ext>
            </a:extLst>
          </p:cNvPr>
          <p:cNvSpPr>
            <a:spLocks xmlns:a="http://schemas.openxmlformats.org/drawingml/2006/main" noGrp="1"/>
          </p:cNvSpPr>
          <p:nvPr/>
        </p:nvSpPr>
        <p:spPr>
          <a:xfrm xmlns:a="http://schemas.openxmlformats.org/drawingml/2006/main">
            <a:off x="723900" y="530542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650" b="1">
                <a:solidFill>
                  <a:srgbClr val="0A0D12"/>
                </a:solidFill>
                <a:latin typeface="Arial"/>
                <a:ea typeface="Arial"/>
                <a:cs typeface="Arial"/>
              </a:defRPr>
            </a:pPr>
            <a:r>
              <a:rPr sz="1650" b="1">
                <a:solidFill>
                  <a:srgbClr val="0A0D12"/>
                </a:solidFill>
                <a:latin typeface="Arial"/>
                <a:ea typeface="Arial"/>
                <a:cs typeface="Arial"/>
              </a:rPr>
              <a:t>Pilot / supply delay</a:t>
            </a:r>
          </a:p>
        </p:txBody>
      </p:sp>
      <p:sp>
        <p:nvSpPr>
          <p:cNvPr id="28" name="">
            <a:extLst xmlns:a="http://schemas.openxmlformats.org/drawingml/2006/main">
              <a:ext uri="{FF2B5EF4-FFF2-40B4-BE49-F238E27FC236}">
                <a16:creationId xmlns:a16="http://schemas.microsoft.com/office/drawing/2014/main" id="{E425982E-8B99-4FC7-AE4F-E85396BF5B0B}"/>
              </a:ext>
            </a:extLst>
          </p:cNvPr>
          <p:cNvSpPr>
            <a:spLocks xmlns:a="http://schemas.openxmlformats.org/drawingml/2006/main" noGrp="1"/>
          </p:cNvSpPr>
          <p:nvPr/>
        </p:nvSpPr>
        <p:spPr>
          <a:xfrm xmlns:a="http://schemas.openxmlformats.org/drawingml/2006/main">
            <a:off x="3105150" y="5276850"/>
            <a:ext cx="5238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0">
                <a:solidFill>
                  <a:srgbClr val="5E6875"/>
                </a:solidFill>
                <a:latin typeface="Arial"/>
                <a:ea typeface="Arial"/>
                <a:cs typeface="Arial"/>
              </a:defRPr>
            </a:pPr>
            <a:r>
              <a:rPr sz="1500" b="0">
                <a:solidFill>
                  <a:srgbClr val="5E6875"/>
                </a:solidFill>
                <a:latin typeface="Arial"/>
                <a:ea typeface="Arial"/>
                <a:cs typeface="Arial"/>
              </a:rPr>
              <a:t>Early site agreements, pre-selected parts and alternatives for critical components</a:t>
            </a:r>
          </a:p>
        </p:txBody>
      </p:sp>
      <p:sp>
        <p:nvSpPr>
          <p:cNvPr id="29" name="">
            <a:extLst xmlns:a="http://schemas.openxmlformats.org/drawingml/2006/main">
              <a:ext uri="{FF2B5EF4-FFF2-40B4-BE49-F238E27FC236}">
                <a16:creationId xmlns:a16="http://schemas.microsoft.com/office/drawing/2014/main" id="{6F15B0E5-CB00-478C-81CF-8C07FC111139}"/>
              </a:ext>
            </a:extLst>
          </p:cNvPr>
          <p:cNvSpPr>
            <a:spLocks xmlns:a="http://schemas.openxmlformats.org/drawingml/2006/main" noGrp="1"/>
          </p:cNvSpPr>
          <p:nvPr/>
        </p:nvSpPr>
        <p:spPr>
          <a:xfrm xmlns:a="http://schemas.openxmlformats.org/drawingml/2006/main">
            <a:off x="8763000" y="5305425"/>
            <a:ext cx="257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500" b="1">
                <a:solidFill>
                  <a:srgbClr val="0A0D12"/>
                </a:solidFill>
                <a:latin typeface="Arial"/>
                <a:ea typeface="Arial"/>
                <a:cs typeface="Arial"/>
              </a:defRPr>
            </a:pPr>
            <a:r>
              <a:rPr sz="1500" b="1">
                <a:solidFill>
                  <a:srgbClr val="0A0D12"/>
                </a:solidFill>
                <a:latin typeface="Arial"/>
                <a:ea typeface="Arial"/>
                <a:cs typeface="Arial"/>
              </a:rPr>
              <a:t>Site + supplier readiness</a:t>
            </a:r>
          </a:p>
        </p:txBody>
      </p:sp>
      <p:sp>
        <p:nvSpPr>
          <p:cNvPr id="30" name="">
            <a:extLst xmlns:a="http://schemas.openxmlformats.org/drawingml/2006/main">
              <a:ext uri="{FF2B5EF4-FFF2-40B4-BE49-F238E27FC236}">
                <a16:creationId xmlns:a16="http://schemas.microsoft.com/office/drawing/2014/main" id="{631A05F7-9A12-44C9-8943-5F59E3785B60}"/>
              </a:ext>
            </a:extLst>
          </p:cNvPr>
          <p:cNvSpPr>
            <a:spLocks xmlns:a="http://schemas.openxmlformats.org/drawingml/2006/main" noGrp="1"/>
          </p:cNvSpPr>
          <p:nvPr/>
        </p:nvSpPr>
        <p:spPr>
          <a:xfrm xmlns:a="http://schemas.openxmlformats.org/drawingml/2006/main">
            <a:off x="514350" y="6076950"/>
            <a:ext cx="11163300" cy="228600"/>
          </a:xfrm>
          <a:prstGeom xmlns:a="http://schemas.openxmlformats.org/drawingml/2006/main" prst="rect">
            <a:avLst/>
          </a:prstGeom>
          <a:solidFill xmlns:a="http://schemas.openxmlformats.org/drawingml/2006/main">
            <a:srgbClr val="0A0D12"/>
          </a:solidFill>
          <a:ln xmlns:a="http://schemas.openxmlformats.org/drawingml/2006/main" w="0">
            <a:noFill/>
            <a:prstDash val="solid"/>
          </a:ln>
        </p:spPr>
      </p:sp>
    </p:spTree>
    <p:extLst>
      <p:ext uri="{BB962C8B-B14F-4D97-AF65-F5344CB8AC3E}">
        <p14:creationId xmlns:p14="http://schemas.microsoft.com/office/powerpoint/2010/main" val="1771071141"/>
      </p:ext>
    </p:extLst>
  </p:cSld>
</p:sld>
</file>

<file path=ppt/slides/slide14.xml><?xml version="1.0" encoding="utf-8"?>
<p:sld xmlns:p="http://schemas.openxmlformats.org/presentationml/2006/main">
  <p:cSld>
    <p:bg>
      <p:bgPr>
        <a:solidFill xmlns:a="http://schemas.openxmlformats.org/drawingml/2006/main">
          <a:srgbClr val="0A0D12"/>
        </a:solidFill>
      </p:bgPr>
    </p:bg>
    <p:spTree>
      <p:nvGrpSpPr>
        <p:cNvPr id="1" name=""/>
        <p:cNvGrpSpPr/>
        <p:nvPr/>
      </p:nvGrpSpPr>
      <p:grpSpPr>
        <a:xfrm xmlns:a="http://schemas.openxmlformats.org/drawingml/2006/main"/>
      </p:grpSpPr>
      <p:sp>
        <p:nvSpPr>
          <p:cNvPr id="16" name="nextsynapse-wordmark">
            <a:extLst xmlns:a="http://schemas.openxmlformats.org/drawingml/2006/main">
              <a:ext uri="{FF2B5EF4-FFF2-40B4-BE49-F238E27FC236}">
                <a16:creationId xmlns:a16="http://schemas.microsoft.com/office/drawing/2014/main" id="{5F64B36F-AE73-4DA5-8D84-9092D94B9E7C}"/>
              </a:ext>
            </a:extLst>
          </p:cNvPr>
          <p:cNvSpPr>
            <a:spLocks xmlns:a="http://schemas.openxmlformats.org/drawingml/2006/main" noGrp="1"/>
          </p:cNvSpPr>
          <p:nvPr/>
        </p:nvSpPr>
        <p:spPr>
          <a:xfrm xmlns:a="http://schemas.openxmlformats.org/drawingml/2006/main">
            <a:off x="514350" y="323850"/>
            <a:ext cx="2381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350" b="1">
                <a:solidFill>
                  <a:srgbClr val="FFFFFF"/>
                </a:solidFill>
                <a:latin typeface="Arial"/>
                <a:ea typeface="Arial"/>
                <a:cs typeface="Arial"/>
              </a:defRPr>
            </a:pPr>
            <a:r>
              <a:rPr sz="1350" b="1">
                <a:solidFill>
                  <a:srgbClr val="FFFFFF"/>
                </a:solidFill>
                <a:latin typeface="Arial"/>
                <a:ea typeface="Arial"/>
                <a:cs typeface="Arial"/>
              </a:rPr>
              <a:t>NEXTSYNAPSE</a:t>
            </a:r>
          </a:p>
        </p:txBody>
      </p:sp>
      <p:sp>
        <p:nvSpPr>
          <p:cNvPr id="2" name="">
            <a:extLst xmlns:a="http://schemas.openxmlformats.org/drawingml/2006/main">
              <a:ext uri="{FF2B5EF4-FFF2-40B4-BE49-F238E27FC236}">
                <a16:creationId xmlns:a16="http://schemas.microsoft.com/office/drawing/2014/main" id="{2C4FFED2-7047-4D7C-982C-DC1854E06626}"/>
              </a:ext>
            </a:extLst>
          </p:cNvPr>
          <p:cNvSpPr>
            <a:spLocks xmlns:a="http://schemas.openxmlformats.org/drawingml/2006/main" noGrp="1"/>
          </p:cNvSpPr>
          <p:nvPr/>
        </p:nvSpPr>
        <p:spPr>
          <a:xfrm xmlns:a="http://schemas.openxmlformats.org/drawingml/2006/main">
            <a:off x="3009900" y="371475"/>
            <a:ext cx="304800" cy="571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01D83B5-4A96-4EF2-A4C6-21A8F698D642}"/>
              </a:ext>
            </a:extLst>
          </p:cNvPr>
          <p:cNvSpPr>
            <a:spLocks xmlns:a="http://schemas.openxmlformats.org/drawingml/2006/main" noGrp="1"/>
          </p:cNvSpPr>
          <p:nvPr/>
        </p:nvSpPr>
        <p:spPr>
          <a:xfrm xmlns:a="http://schemas.openxmlformats.org/drawingml/2006/main">
            <a:off x="514350" y="952500"/>
            <a:ext cx="10668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4200" b="1">
                <a:solidFill>
                  <a:srgbClr val="FFFFFF"/>
                </a:solidFill>
                <a:latin typeface="Arial"/>
                <a:ea typeface="Arial"/>
                <a:cs typeface="Arial"/>
              </a:defRPr>
            </a:pPr>
            <a:r>
              <a:rPr sz="4200" b="1">
                <a:solidFill>
                  <a:srgbClr val="FFFFFF"/>
                </a:solidFill>
                <a:latin typeface="Arial"/>
                <a:ea typeface="Arial"/>
                <a:cs typeface="Arial"/>
              </a:rPr>
              <a:t>Month 18: a financeable product platform</a:t>
            </a:r>
          </a:p>
        </p:txBody>
      </p:sp>
      <p:sp>
        <p:nvSpPr>
          <p:cNvPr id="4" name="">
            <a:extLst xmlns:a="http://schemas.openxmlformats.org/drawingml/2006/main">
              <a:ext uri="{FF2B5EF4-FFF2-40B4-BE49-F238E27FC236}">
                <a16:creationId xmlns:a16="http://schemas.microsoft.com/office/drawing/2014/main" id="{4A33A216-7D4F-4723-9ED2-9DC8DF93E3D8}"/>
              </a:ext>
            </a:extLst>
          </p:cNvPr>
          <p:cNvSpPr>
            <a:spLocks xmlns:a="http://schemas.openxmlformats.org/drawingml/2006/main" noGrp="1"/>
          </p:cNvSpPr>
          <p:nvPr/>
        </p:nvSpPr>
        <p:spPr>
          <a:xfrm xmlns:a="http://schemas.openxmlformats.org/drawingml/2006/main">
            <a:off x="514350" y="2047875"/>
            <a:ext cx="4667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100" b="1">
                <a:solidFill>
                  <a:srgbClr val="6DCBF4"/>
                </a:solidFill>
                <a:latin typeface="Arial"/>
                <a:ea typeface="Arial"/>
                <a:cs typeface="Arial"/>
              </a:defRPr>
            </a:pPr>
            <a:r>
              <a:rPr sz="2100" b="1">
                <a:solidFill>
                  <a:srgbClr val="6DCBF4"/>
                </a:solidFill>
                <a:latin typeface="Arial"/>
                <a:ea typeface="Arial"/>
                <a:cs typeface="Arial"/>
              </a:rPr>
              <a:t>What CHF 1.5M delivers</a:t>
            </a:r>
          </a:p>
        </p:txBody>
      </p:sp>
      <p:sp>
        <p:nvSpPr>
          <p:cNvPr id="5" name="">
            <a:extLst xmlns:a="http://schemas.openxmlformats.org/drawingml/2006/main">
              <a:ext uri="{FF2B5EF4-FFF2-40B4-BE49-F238E27FC236}">
                <a16:creationId xmlns:a16="http://schemas.microsoft.com/office/drawing/2014/main" id="{6BC7E049-4C80-4669-B064-D9DFF0809472}"/>
              </a:ext>
            </a:extLst>
          </p:cNvPr>
          <p:cNvSpPr>
            <a:spLocks xmlns:a="http://schemas.openxmlformats.org/drawingml/2006/main" noGrp="1"/>
          </p:cNvSpPr>
          <p:nvPr/>
        </p:nvSpPr>
        <p:spPr>
          <a:xfrm xmlns:a="http://schemas.openxmlformats.org/drawingml/2006/main">
            <a:off x="514350" y="2686050"/>
            <a:ext cx="571500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marL="22" indent="-12" algn="l">
              <a:lnSpc>
                <a:spcPct val="108000"/>
              </a:lnSpc>
              <a:spcAft>
                <a:spcPts val="13"/>
              </a:spcAft>
              <a:buNone/>
              <a:defRPr sz="1800" b="0">
                <a:solidFill>
                  <a:srgbClr val="FFFFFF"/>
                </a:solidFill>
                <a:latin typeface="Arial"/>
                <a:ea typeface="Arial"/>
                <a:cs typeface="Arial"/>
              </a:defRPr>
            </a:pPr>
            <a:r>
              <a:rPr sz="1800" b="0">
                <a:solidFill>
                  <a:srgbClr val="FFFFFF"/>
                </a:solidFill>
                <a:latin typeface="Arial"/>
                <a:ea typeface="Arial"/>
                <a:cs typeface="Arial"/>
              </a:rPr>
              <a:t>A controlled v1.0 design freeze.</a:t>
            </a:r>
          </a:p>
          <a:p xmlns:a="http://schemas.openxmlformats.org/drawingml/2006/main">
            <a:pPr marL="22" indent="-12" algn="l">
              <a:lnSpc>
                <a:spcPct val="108000"/>
              </a:lnSpc>
              <a:spcAft>
                <a:spcPts val="13"/>
              </a:spcAft>
              <a:buNone/>
              <a:defRPr sz="1800" b="0">
                <a:solidFill>
                  <a:srgbClr val="FFFFFF"/>
                </a:solidFill>
                <a:latin typeface="Arial"/>
                <a:ea typeface="Arial"/>
                <a:cs typeface="Arial"/>
              </a:defRPr>
            </a:pPr>
            <a:r>
              <a:rPr sz="1800" b="0">
                <a:solidFill>
                  <a:srgbClr val="FFFFFF"/>
                </a:solidFill>
                <a:latin typeface="Arial"/>
                <a:ea typeface="Arial"/>
                <a:cs typeface="Arial"/>
              </a:rPr>
              <a:t>10–15 pilot units and a manufacturing package.</a:t>
            </a:r>
          </a:p>
          <a:p xmlns:a="http://schemas.openxmlformats.org/drawingml/2006/main">
            <a:pPr marL="22" indent="-12" algn="l">
              <a:lnSpc>
                <a:spcPct val="108000"/>
              </a:lnSpc>
              <a:spcAft>
                <a:spcPts val="13"/>
              </a:spcAft>
              <a:buNone/>
              <a:defRPr sz="1800" b="0">
                <a:solidFill>
                  <a:srgbClr val="FFFFFF"/>
                </a:solidFill>
                <a:latin typeface="Arial"/>
                <a:ea typeface="Arial"/>
                <a:cs typeface="Arial"/>
              </a:defRPr>
            </a:pPr>
            <a:r>
              <a:rPr sz="1800" b="0">
                <a:solidFill>
                  <a:srgbClr val="FFFFFF"/>
                </a:solidFill>
                <a:latin typeface="Arial"/>
                <a:ea typeface="Arial"/>
                <a:cs typeface="Arial"/>
              </a:rPr>
              <a:t>Verified software, hardware, safety and usability evidence.</a:t>
            </a:r>
          </a:p>
          <a:p xmlns:a="http://schemas.openxmlformats.org/drawingml/2006/main">
            <a:pPr marL="22" indent="-12" algn="l">
              <a:lnSpc>
                <a:spcPct val="108000"/>
              </a:lnSpc>
              <a:spcAft>
                <a:spcPts val="13"/>
              </a:spcAft>
              <a:buNone/>
              <a:defRPr sz="1800" b="0">
                <a:solidFill>
                  <a:srgbClr val="FFFFFF"/>
                </a:solidFill>
                <a:latin typeface="Arial"/>
                <a:ea typeface="Arial"/>
                <a:cs typeface="Arial"/>
              </a:defRPr>
            </a:pPr>
            <a:r>
              <a:rPr sz="1800" b="0">
                <a:solidFill>
                  <a:srgbClr val="FFFFFF"/>
                </a:solidFill>
                <a:latin typeface="Arial"/>
                <a:ea typeface="Arial"/>
                <a:cs typeface="Arial"/>
              </a:rPr>
              <a:t>A QMS-backed technical file and conformity-assessment readiness.</a:t>
            </a:r>
          </a:p>
          <a:p xmlns:a="http://schemas.openxmlformats.org/drawingml/2006/main">
            <a:pPr marL="22" indent="-12" algn="l">
              <a:lnSpc>
                <a:spcPct val="108000"/>
              </a:lnSpc>
              <a:spcAft>
                <a:spcPts val="13"/>
              </a:spcAft>
              <a:buNone/>
              <a:defRPr sz="1800" b="0">
                <a:solidFill>
                  <a:srgbClr val="FFFFFF"/>
                </a:solidFill>
                <a:latin typeface="Arial"/>
                <a:ea typeface="Arial"/>
                <a:cs typeface="Arial"/>
              </a:defRPr>
            </a:pPr>
            <a:r>
              <a:rPr sz="1800" b="0">
                <a:solidFill>
                  <a:srgbClr val="FFFFFF"/>
                </a:solidFill>
                <a:latin typeface="Arial"/>
                <a:ea typeface="Arial"/>
                <a:cs typeface="Arial"/>
              </a:rPr>
              <a:t>Pilot partners, support process and a focused commercial offer.</a:t>
            </a:r>
          </a:p>
        </p:txBody>
      </p:sp>
      <p:sp>
        <p:nvSpPr>
          <p:cNvPr id="6" name="">
            <a:extLst xmlns:a="http://schemas.openxmlformats.org/drawingml/2006/main">
              <a:ext uri="{FF2B5EF4-FFF2-40B4-BE49-F238E27FC236}">
                <a16:creationId xmlns:a16="http://schemas.microsoft.com/office/drawing/2014/main" id="{6F4702F5-121C-48FE-8367-0D65B4B992FC}"/>
              </a:ext>
            </a:extLst>
          </p:cNvPr>
          <p:cNvSpPr>
            <a:spLocks xmlns:a="http://schemas.openxmlformats.org/drawingml/2006/main" noGrp="1"/>
          </p:cNvSpPr>
          <p:nvPr/>
        </p:nvSpPr>
        <p:spPr>
          <a:xfrm xmlns:a="http://schemas.openxmlformats.org/drawingml/2006/main">
            <a:off x="6858000" y="2000250"/>
            <a:ext cx="4819650" cy="36195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BB15049-F68F-42BC-A7E2-460A1AC8A610}"/>
              </a:ext>
            </a:extLst>
          </p:cNvPr>
          <p:cNvSpPr>
            <a:spLocks xmlns:a="http://schemas.openxmlformats.org/drawingml/2006/main" noGrp="1"/>
          </p:cNvSpPr>
          <p:nvPr/>
        </p:nvSpPr>
        <p:spPr>
          <a:xfrm xmlns:a="http://schemas.openxmlformats.org/drawingml/2006/main">
            <a:off x="7239000" y="2400300"/>
            <a:ext cx="1714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425" b="1">
                <a:solidFill>
                  <a:srgbClr val="FFFFFF">
                    <a:alpha val="80000"/>
                  </a:srgbClr>
                </a:solidFill>
                <a:latin typeface="Arial"/>
                <a:ea typeface="Arial"/>
                <a:cs typeface="Arial"/>
              </a:defRPr>
            </a:pPr>
            <a:r>
              <a:rPr sz="1425" b="1">
                <a:solidFill>
                  <a:srgbClr val="FFFFFF">
                    <a:alpha val="80000"/>
                  </a:srgbClr>
                </a:solidFill>
                <a:latin typeface="Arial"/>
                <a:ea typeface="Arial"/>
                <a:cs typeface="Arial"/>
              </a:rPr>
              <a:t>THE ASK</a:t>
            </a:r>
          </a:p>
        </p:txBody>
      </p:sp>
      <p:sp>
        <p:nvSpPr>
          <p:cNvPr id="8" name="">
            <a:extLst xmlns:a="http://schemas.openxmlformats.org/drawingml/2006/main">
              <a:ext uri="{FF2B5EF4-FFF2-40B4-BE49-F238E27FC236}">
                <a16:creationId xmlns:a16="http://schemas.microsoft.com/office/drawing/2014/main" id="{E3BE0CC0-7B0D-4CB7-837D-8D183BC0F387}"/>
              </a:ext>
            </a:extLst>
          </p:cNvPr>
          <p:cNvSpPr>
            <a:spLocks xmlns:a="http://schemas.openxmlformats.org/drawingml/2006/main" noGrp="1"/>
          </p:cNvSpPr>
          <p:nvPr/>
        </p:nvSpPr>
        <p:spPr>
          <a:xfrm xmlns:a="http://schemas.openxmlformats.org/drawingml/2006/main">
            <a:off x="7239000" y="2905125"/>
            <a:ext cx="4000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5250" b="1">
                <a:solidFill>
                  <a:srgbClr val="FFFFFF"/>
                </a:solidFill>
                <a:latin typeface="Arial"/>
                <a:ea typeface="Arial"/>
                <a:cs typeface="Arial"/>
              </a:defRPr>
            </a:pPr>
            <a:r>
              <a:rPr sz="5250" b="1">
                <a:solidFill>
                  <a:srgbClr val="FFFFFF"/>
                </a:solidFill>
                <a:latin typeface="Arial"/>
                <a:ea typeface="Arial"/>
                <a:cs typeface="Arial"/>
              </a:rPr>
              <a:t>CHF 1.5M</a:t>
            </a:r>
          </a:p>
        </p:txBody>
      </p:sp>
      <p:sp>
        <p:nvSpPr>
          <p:cNvPr id="9" name="">
            <a:extLst xmlns:a="http://schemas.openxmlformats.org/drawingml/2006/main">
              <a:ext uri="{FF2B5EF4-FFF2-40B4-BE49-F238E27FC236}">
                <a16:creationId xmlns:a16="http://schemas.microsoft.com/office/drawing/2014/main" id="{11B22490-9395-423C-9927-357F95F4F20F}"/>
              </a:ext>
            </a:extLst>
          </p:cNvPr>
          <p:cNvSpPr>
            <a:spLocks xmlns:a="http://schemas.openxmlformats.org/drawingml/2006/main" noGrp="1"/>
          </p:cNvSpPr>
          <p:nvPr/>
        </p:nvSpPr>
        <p:spPr>
          <a:xfrm xmlns:a="http://schemas.openxmlformats.org/drawingml/2006/main">
            <a:off x="7239000" y="3895725"/>
            <a:ext cx="3810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2100" b="1">
                <a:solidFill>
                  <a:srgbClr val="FFFFFF"/>
                </a:solidFill>
                <a:latin typeface="Arial"/>
                <a:ea typeface="Arial"/>
                <a:cs typeface="Arial"/>
              </a:defRPr>
            </a:pPr>
            <a:r>
              <a:rPr sz="2100" b="1">
                <a:solidFill>
                  <a:srgbClr val="FFFFFF"/>
                </a:solidFill>
                <a:latin typeface="Arial"/>
                <a:ea typeface="Arial"/>
                <a:cs typeface="Arial"/>
              </a:rPr>
              <a:t>18-month productization round</a:t>
            </a:r>
          </a:p>
        </p:txBody>
      </p:sp>
      <p:sp>
        <p:nvSpPr>
          <p:cNvPr id="10" name="">
            <a:extLst xmlns:a="http://schemas.openxmlformats.org/drawingml/2006/main">
              <a:ext uri="{FF2B5EF4-FFF2-40B4-BE49-F238E27FC236}">
                <a16:creationId xmlns:a16="http://schemas.microsoft.com/office/drawing/2014/main" id="{50A9B788-5044-4A4A-B87E-CCE7EAC134AA}"/>
              </a:ext>
            </a:extLst>
          </p:cNvPr>
          <p:cNvSpPr>
            <a:spLocks xmlns:a="http://schemas.openxmlformats.org/drawingml/2006/main" noGrp="1"/>
          </p:cNvSpPr>
          <p:nvPr/>
        </p:nvSpPr>
        <p:spPr>
          <a:xfrm xmlns:a="http://schemas.openxmlformats.org/drawingml/2006/main">
            <a:off x="7239000" y="4533900"/>
            <a:ext cx="3810000" cy="0"/>
          </a:xfrm>
          <a:prstGeom xmlns:a="http://schemas.openxmlformats.org/drawingml/2006/main" prst="line">
            <a:avLst/>
          </a:prstGeom>
          <a:noFill xmlns:a="http://schemas.openxmlformats.org/drawingml/2006/main"/>
          <a:ln xmlns:a="http://schemas.openxmlformats.org/drawingml/2006/main" w="28575">
            <a:solidFill>
              <a:srgbClr val="FFFFFF"/>
            </a:solidFill>
            <a:prstDash val="solid"/>
          </a:ln>
        </p:spPr>
      </p:sp>
      <p:sp>
        <p:nvSpPr>
          <p:cNvPr id="11" name="">
            <a:extLst xmlns:a="http://schemas.openxmlformats.org/drawingml/2006/main">
              <a:ext uri="{FF2B5EF4-FFF2-40B4-BE49-F238E27FC236}">
                <a16:creationId xmlns:a16="http://schemas.microsoft.com/office/drawing/2014/main" id="{F5B194DE-EC61-4E6B-BB36-8853B7A6C68D}"/>
              </a:ext>
            </a:extLst>
          </p:cNvPr>
          <p:cNvSpPr>
            <a:spLocks xmlns:a="http://schemas.openxmlformats.org/drawingml/2006/main" noGrp="1"/>
          </p:cNvSpPr>
          <p:nvPr/>
        </p:nvSpPr>
        <p:spPr>
          <a:xfrm xmlns:a="http://schemas.openxmlformats.org/drawingml/2006/main">
            <a:off x="7239000" y="4743450"/>
            <a:ext cx="39052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0">
                <a:solidFill>
                  <a:srgbClr val="FFFFFF"/>
                </a:solidFill>
                <a:latin typeface="Arial"/>
                <a:ea typeface="Arial"/>
                <a:cs typeface="Arial"/>
              </a:defRPr>
            </a:pPr>
            <a:r>
              <a:rPr sz="1575" b="0">
                <a:solidFill>
                  <a:srgbClr val="FFFFFF"/>
                </a:solidFill>
                <a:latin typeface="Arial"/>
                <a:ea typeface="Arial"/>
                <a:cs typeface="Arial"/>
              </a:rPr>
              <a:t>Target outcome: design-frozen, pilot-validated and ready for the selected conformity-assessment path.</a:t>
            </a:r>
          </a:p>
        </p:txBody>
      </p:sp>
      <p:sp>
        <p:nvSpPr>
          <p:cNvPr id="12" name="">
            <a:extLst xmlns:a="http://schemas.openxmlformats.org/drawingml/2006/main">
              <a:ext uri="{FF2B5EF4-FFF2-40B4-BE49-F238E27FC236}">
                <a16:creationId xmlns:a16="http://schemas.microsoft.com/office/drawing/2014/main" id="{88F05105-5A7A-493B-BABC-D8D7EF4D8C27}"/>
              </a:ext>
            </a:extLst>
          </p:cNvPr>
          <p:cNvSpPr>
            <a:spLocks xmlns:a="http://schemas.openxmlformats.org/drawingml/2006/main" noGrp="1"/>
          </p:cNvSpPr>
          <p:nvPr/>
        </p:nvSpPr>
        <p:spPr>
          <a:xfrm xmlns:a="http://schemas.openxmlformats.org/drawingml/2006/main">
            <a:off x="514350" y="5791200"/>
            <a:ext cx="111633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950" b="1">
                <a:solidFill>
                  <a:srgbClr val="6DCBF4"/>
                </a:solidFill>
                <a:latin typeface="Arial"/>
                <a:ea typeface="Arial"/>
                <a:cs typeface="Arial"/>
              </a:defRPr>
            </a:pPr>
            <a:r>
              <a:rPr sz="1950" b="1">
                <a:solidFill>
                  <a:srgbClr val="6DCBF4"/>
                </a:solidFill>
                <a:latin typeface="Arial"/>
                <a:ea typeface="Arial"/>
                <a:cs typeface="Arial"/>
              </a:rPr>
              <a:t>Decision requested: approve the productization round and start Phase 1.</a:t>
            </a:r>
          </a:p>
        </p:txBody>
      </p:sp>
      <p:sp>
        <p:nvSpPr>
          <p:cNvPr id="13" name="">
            <a:extLst xmlns:a="http://schemas.openxmlformats.org/drawingml/2006/main">
              <a:ext uri="{FF2B5EF4-FFF2-40B4-BE49-F238E27FC236}">
                <a16:creationId xmlns:a16="http://schemas.microsoft.com/office/drawing/2014/main" id="{A519BB89-57A3-471D-8BC5-D7DC71B3F8A9}"/>
              </a:ext>
            </a:extLst>
          </p:cNvPr>
          <p:cNvSpPr>
            <a:spLocks xmlns:a="http://schemas.openxmlformats.org/drawingml/2006/main" noGrp="1"/>
          </p:cNvSpPr>
          <p:nvPr/>
        </p:nvSpPr>
        <p:spPr>
          <a:xfrm xmlns:a="http://schemas.openxmlformats.org/drawingml/2006/main">
            <a:off x="514350" y="6400800"/>
            <a:ext cx="11163300" cy="0"/>
          </a:xfrm>
          <a:prstGeom xmlns:a="http://schemas.openxmlformats.org/drawingml/2006/main" prst="line">
            <a:avLst/>
          </a:prstGeom>
          <a:noFill xmlns:a="http://schemas.openxmlformats.org/drawingml/2006/main"/>
          <a:ln xmlns:a="http://schemas.openxmlformats.org/drawingml/2006/main" w="9525">
            <a:solidFill>
              <a:srgbClr val="FFFFFF">
                <a:alpha val="33333"/>
              </a:srgbClr>
            </a:solidFill>
            <a:prstDash val="solid"/>
          </a:ln>
        </p:spPr>
      </p:sp>
      <p:sp>
        <p:nvSpPr>
          <p:cNvPr id="14" name="">
            <a:extLst xmlns:a="http://schemas.openxmlformats.org/drawingml/2006/main">
              <a:ext uri="{FF2B5EF4-FFF2-40B4-BE49-F238E27FC236}">
                <a16:creationId xmlns:a16="http://schemas.microsoft.com/office/drawing/2014/main" id="{D65FC398-6978-4640-8BF3-59F8BCACFA10}"/>
              </a:ext>
            </a:extLst>
          </p:cNvPr>
          <p:cNvSpPr>
            <a:spLocks xmlns:a="http://schemas.openxmlformats.org/drawingml/2006/main" noGrp="1"/>
          </p:cNvSpPr>
          <p:nvPr/>
        </p:nvSpPr>
        <p:spPr>
          <a:xfrm xmlns:a="http://schemas.openxmlformats.org/drawingml/2006/main">
            <a:off x="514350" y="649605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0000"/>
              </a:lnSpc>
              <a:buNone/>
              <a:defRPr sz="1050" b="1">
                <a:solidFill>
                  <a:srgbClr val="FFFFFF">
                    <a:alpha val="72157"/>
                  </a:srgbClr>
                </a:solidFill>
                <a:latin typeface="Arial"/>
                <a:ea typeface="Arial"/>
                <a:cs typeface="Arial"/>
              </a:defRPr>
            </a:pPr>
            <a:r>
              <a:rPr sz="1050" b="1">
                <a:solidFill>
                  <a:srgbClr val="FFFFFF">
                    <a:alpha val="72157"/>
                  </a:srgbClr>
                </a:solidFill>
                <a:latin typeface="Arial"/>
                <a:ea typeface="Arial"/>
                <a:cs typeface="Arial"/>
              </a:rPr>
              <a:t>CHF 1.5M PRODUCTIZATION PLAN  •  18 MONTHS</a:t>
            </a:r>
          </a:p>
        </p:txBody>
      </p:sp>
      <p:sp>
        <p:nvSpPr>
          <p:cNvPr id="15" name="">
            <a:extLst xmlns:a="http://schemas.openxmlformats.org/drawingml/2006/main">
              <a:ext uri="{FF2B5EF4-FFF2-40B4-BE49-F238E27FC236}">
                <a16:creationId xmlns:a16="http://schemas.microsoft.com/office/drawing/2014/main" id="{901F9449-331F-4A76-AC81-082A8A58887B}"/>
              </a:ext>
            </a:extLst>
          </p:cNvPr>
          <p:cNvSpPr>
            <a:spLocks xmlns:a="http://schemas.openxmlformats.org/drawingml/2006/main" noGrp="1"/>
          </p:cNvSpPr>
          <p:nvPr/>
        </p:nvSpPr>
        <p:spPr>
          <a:xfrm xmlns:a="http://schemas.openxmlformats.org/drawingml/2006/main">
            <a:off x="11239500" y="6496050"/>
            <a:ext cx="4381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0000"/>
              </a:lnSpc>
              <a:buNone/>
              <a:defRPr sz="1050" b="1">
                <a:solidFill>
                  <a:srgbClr val="FFFFFF"/>
                </a:solidFill>
                <a:latin typeface="Arial"/>
                <a:ea typeface="Arial"/>
                <a:cs typeface="Arial"/>
              </a:defRPr>
            </a:pPr>
            <a:r>
              <a:rPr sz="1050" b="1">
                <a:solidFill>
                  <a:srgbClr val="FFFFFF"/>
                </a:solidFill>
                <a:latin typeface="Arial"/>
                <a:ea typeface="Arial"/>
                <a:cs typeface="Arial"/>
              </a:rPr>
              <a:t>14</a:t>
            </a:r>
          </a:p>
        </p:txBody>
      </p:sp>
    </p:spTree>
    <p:extLst>
      <p:ext uri="{BB962C8B-B14F-4D97-AF65-F5344CB8AC3E}">
        <p14:creationId xmlns:p14="http://schemas.microsoft.com/office/powerpoint/2010/main" val="1057628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2026-08-25T12:07:13.1500000Z</dcterms:created>
  <dcterms:modified xsi:type="dcterms:W3CDTF">2026-08-25T12:07:13.1500000Z</dcterms:modified>
</coreProperties>
</file>